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  <p:sldMasterId id="2147483719" r:id="rId2"/>
  </p:sldMasterIdLst>
  <p:notesMasterIdLst>
    <p:notesMasterId r:id="rId17"/>
  </p:notesMasterIdLst>
  <p:sldIdLst>
    <p:sldId id="256" r:id="rId3"/>
    <p:sldId id="320" r:id="rId4"/>
    <p:sldId id="317" r:id="rId5"/>
    <p:sldId id="313" r:id="rId6"/>
    <p:sldId id="306" r:id="rId7"/>
    <p:sldId id="314" r:id="rId8"/>
    <p:sldId id="311" r:id="rId9"/>
    <p:sldId id="300" r:id="rId10"/>
    <p:sldId id="267" r:id="rId11"/>
    <p:sldId id="298" r:id="rId12"/>
    <p:sldId id="301" r:id="rId13"/>
    <p:sldId id="316" r:id="rId14"/>
    <p:sldId id="315" r:id="rId15"/>
    <p:sldId id="312" r:id="rId16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C3E6"/>
    <a:srgbClr val="D0DBF0"/>
    <a:srgbClr val="BFCFEB"/>
    <a:srgbClr val="CCECFF"/>
    <a:srgbClr val="B6C8E8"/>
    <a:srgbClr val="08D3E8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113A9D2-9D6B-4929-AA2D-F23B5EE8CBE7}" styleName="テーマ スタイル 2 - アクセント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08" autoAdjust="0"/>
    <p:restoredTop sz="92649" autoAdjust="0"/>
  </p:normalViewPr>
  <p:slideViewPr>
    <p:cSldViewPr snapToGrid="0">
      <p:cViewPr varScale="1">
        <p:scale>
          <a:sx n="79" d="100"/>
          <a:sy n="79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5" y="2"/>
            <a:ext cx="2919413" cy="4951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14763" y="2"/>
            <a:ext cx="2919412" cy="49514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A08B1-2785-432C-A45F-4635619E3FFB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407988" y="1233488"/>
            <a:ext cx="591978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73100" y="4748272"/>
            <a:ext cx="5389563" cy="38849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5" y="9371172"/>
            <a:ext cx="2919413" cy="4951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14763" y="9371172"/>
            <a:ext cx="2919412" cy="49514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94040-8310-48EF-8D81-77A4EE69BAB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10214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D94040-8310-48EF-8D81-77A4EE69BAB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01900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19216CC-229D-F841-8B75-B6A69F7F31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C56E780-E926-1D93-14B7-58AC06B2B7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19F6D27-F5D5-AED4-97BA-00559D32C7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E6CC45-F802-65D6-A3FD-AC691DE14B2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8D94040-8310-48EF-8D81-77A4EE69BAB9}" type="slidenum">
              <a:rPr kumimoji="1" lang="ja-JP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1" lang="ja-JP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33615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D94040-8310-48EF-8D81-77A4EE69BAB9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4454307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8D94040-8310-48EF-8D81-77A4EE69BAB9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1058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87273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37449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1034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59E1ACB-C510-D080-E1BB-9BF81A5FAF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66EF541E-DC53-6C28-C5D2-9049D7808F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8E7FBF3-2439-EE73-4038-EF0D29F414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0CF1557-2592-EC47-69E5-466F1DF04D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A138259-6A9B-93B6-4139-9B8129E1D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7620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C979D0F-9B22-B2AC-8101-A4651B5CF0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54E0211-6CDB-8895-876E-5158F2F013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6F78CE-9985-BBCA-5195-71B470F9E4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9FEF6F-03F0-07CF-C0BC-8FDF72EDD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965F3F2-BBC7-3A2A-4D23-33D72B852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71489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ED11D6B-67F5-7BF7-51B8-EE2A91330D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5B550D-EA22-ACA1-0D17-8E5AE6A66F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3C384E4-6F34-91C1-A278-091EA686A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D70B68C-C3F1-61BD-F76E-5036A4ACA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8E7FB6F-6DB1-D39E-632E-C976759732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7682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3F257EF-0A71-5F6D-4809-FA558BA04C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FB4D332-A60B-873B-BC34-344A42B594F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FC67D59-5D1D-2CB9-FBD0-442A0D93DB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97BBE6-E45A-7E24-C05A-F928952643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35D7C89-6EFD-8B30-2FB2-9498D9EC0E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6CEBCBC-3B4B-886D-9778-1EF574F20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40671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FAB2209-30C0-842A-515B-D0EAFE70B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CB2329B-83B1-890F-71B0-C116C48557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5787E8D-B2D2-7C83-41C3-81471F4CC7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53C53C1-F57D-43C8-D2A8-36F8D59E86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3D462B2B-69D6-AFED-7865-41D06DE07F3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856E5BC1-6219-89F8-EF64-B8DA70A05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80E89B5-9815-4C8B-5D3A-A037F34FA2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17A2DA1-EB59-AC0E-B494-434F5CA37D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88689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78232A2-10FC-E53D-F02A-16BE5DECAE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09768F-56AC-A905-89E2-A9EFEEE33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30285430-FCFD-E4F7-A1CC-47D8DE977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1365033-836D-92F5-A5E8-C34E1C3B3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17518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D10944D9-2104-3194-1949-0B6AF71DD3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7AA5AE3-93CF-3762-A4F6-350432D085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55DBEC3-BDF9-9DEB-6A89-7C848A9A2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3337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3630D7B-7992-6518-504C-42FD4687B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9575060-CE75-F440-9596-6DC099EE9A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0D88D28-E062-6F11-59BC-C7EED16F07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90D0051C-85A0-F6C3-2D3D-407F952FD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FCEA724-88A2-E208-EDC6-122B4E3B0C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1C9D56D-F249-59F1-E646-E74465F42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16356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92463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8DDB8D0-856E-AF12-1D17-5A907B6389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1A22DF-F5E4-76F6-A666-D13DE49DDDA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58576EB-CB35-C91F-3732-7AF2F1A307D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6FE8E03-9966-E091-2121-26BD295FC9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272566E-EDDA-A066-BB02-BD8362E8A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6508FC7B-492E-514B-AADB-3D3D183B36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0366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FA9B406-5F30-329E-3F81-BFE3EFF12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8448A0C9-9A45-B7D8-42E8-344D3A7CBE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BF955F9-F975-178A-AF72-90535F2290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BB4175B-DE62-E7C8-CFA0-930801B5AC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07C981-5EA5-7731-BA1B-C434D7D978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52232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CCAB82A9-CD69-B8D8-7E9D-951BA6550C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6ADA0CF-9CB2-8DD8-A047-6F335F7ABD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B1731D-1A5B-30B6-0276-54DFE2CB02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6877AEC-8666-71CC-19D5-BCDDEF33F2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97C6EAE-C4BC-267F-C996-EF3BDA19DE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80196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40816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18092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6858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13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07886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2797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6571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07422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369D3DF9-C76C-BDB0-9214-C55D877E7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AD05646-7B13-88B8-102B-D6748318CE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92C42C8-6C02-0A46-362D-520C14604F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771C8-1BE9-4A4F-A510-A2385B2B02CC}" type="datetimeFigureOut">
              <a:rPr kumimoji="1" lang="ja-JP" altLang="en-US" smtClean="0"/>
              <a:t>2026/4/21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C8E41E5-0272-DC5E-454F-C52D1D727F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765F287-6014-FC2A-6B14-4FACA00E3DE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DE7A06-FCB2-4D90-BD9A-9BF1FF1FE5A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666860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0" r:id="rId1"/>
    <p:sldLayoutId id="2147483721" r:id="rId2"/>
    <p:sldLayoutId id="2147483722" r:id="rId3"/>
    <p:sldLayoutId id="2147483723" r:id="rId4"/>
    <p:sldLayoutId id="2147483724" r:id="rId5"/>
    <p:sldLayoutId id="2147483725" r:id="rId6"/>
    <p:sldLayoutId id="2147483726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DDD7931-02FD-41F3-7205-D3C469B8E5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34045" y="2491539"/>
            <a:ext cx="7323909" cy="2024852"/>
          </a:xfrm>
        </p:spPr>
        <p:txBody>
          <a:bodyPr>
            <a:normAutofit/>
          </a:bodyPr>
          <a:lstStyle/>
          <a:p>
            <a:r>
              <a:rPr kumimoji="1" lang="ja-JP" altLang="en-US" sz="54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人材育成計画書</a:t>
            </a:r>
            <a:br>
              <a:rPr kumimoji="1" lang="en-US" altLang="ja-JP" sz="48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</a:br>
            <a:r>
              <a:rPr lang="en-US" altLang="ja-JP" sz="36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〈 2026</a:t>
            </a:r>
            <a:r>
              <a:rPr kumimoji="1" lang="ja-JP" altLang="en-US" sz="36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～</a:t>
            </a:r>
            <a:r>
              <a:rPr kumimoji="1" lang="en-US" altLang="ja-JP" sz="36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202</a:t>
            </a:r>
            <a:r>
              <a:rPr lang="en-US" altLang="ja-JP" sz="36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r>
              <a:rPr kumimoji="1" lang="ja-JP" altLang="en-US" sz="36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年度計画 </a:t>
            </a:r>
            <a:r>
              <a:rPr kumimoji="1" lang="en-US" altLang="ja-JP" sz="3600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〉</a:t>
            </a:r>
            <a:endParaRPr kumimoji="1" lang="ja-JP" altLang="en-US" sz="4800" dirty="0">
              <a:solidFill>
                <a:srgbClr val="00206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5969859C-0D8A-DCBA-7005-AC5DC5CA918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18000" y="5311568"/>
            <a:ext cx="8897451" cy="610259"/>
          </a:xfrm>
        </p:spPr>
        <p:txBody>
          <a:bodyPr>
            <a:normAutofit/>
          </a:bodyPr>
          <a:lstStyle/>
          <a:p>
            <a:r>
              <a:rPr kumimoji="1" lang="ja-JP" altLang="en-US" sz="32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〇〇株式会社</a:t>
            </a:r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C008C076-6058-AFF0-F370-857CDAEF0089}"/>
              </a:ext>
            </a:extLst>
          </p:cNvPr>
          <p:cNvCxnSpPr/>
          <p:nvPr/>
        </p:nvCxnSpPr>
        <p:spPr>
          <a:xfrm>
            <a:off x="0" y="4889294"/>
            <a:ext cx="12204000" cy="0"/>
          </a:xfrm>
          <a:prstGeom prst="line">
            <a:avLst/>
          </a:prstGeom>
          <a:ln w="495300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61154">
                  <a:srgbClr val="BFCFEB"/>
                </a:gs>
                <a:gs pos="34000">
                  <a:srgbClr val="D0DBF0"/>
                </a:gs>
                <a:gs pos="83000">
                  <a:srgbClr val="B6C8E8"/>
                </a:gs>
                <a:gs pos="100000">
                  <a:srgbClr val="B0C3E6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図 9">
            <a:extLst>
              <a:ext uri="{FF2B5EF4-FFF2-40B4-BE49-F238E27FC236}">
                <a16:creationId xmlns:a16="http://schemas.microsoft.com/office/drawing/2014/main" id="{8CE18D16-7172-CD8F-AEF7-35BAEE54B39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6068" y="1759809"/>
            <a:ext cx="3039864" cy="851767"/>
          </a:xfrm>
          <a:prstGeom prst="rect">
            <a:avLst/>
          </a:prstGeom>
        </p:spPr>
      </p:pic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CF517FC5-A37B-C598-517F-B2A9B2970F5B}"/>
              </a:ext>
            </a:extLst>
          </p:cNvPr>
          <p:cNvSpPr/>
          <p:nvPr/>
        </p:nvSpPr>
        <p:spPr>
          <a:xfrm>
            <a:off x="505097" y="377877"/>
            <a:ext cx="1741714" cy="492979"/>
          </a:xfrm>
          <a:prstGeom prst="roundRect">
            <a:avLst/>
          </a:prstGeom>
          <a:solidFill>
            <a:srgbClr val="B0C3E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/>
              <a:t>令和８年度版</a:t>
            </a:r>
          </a:p>
        </p:txBody>
      </p:sp>
    </p:spTree>
    <p:extLst>
      <p:ext uri="{BB962C8B-B14F-4D97-AF65-F5344CB8AC3E}">
        <p14:creationId xmlns:p14="http://schemas.microsoft.com/office/powerpoint/2010/main" val="22578276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5">
            <a:extLst>
              <a:ext uri="{FF2B5EF4-FFF2-40B4-BE49-F238E27FC236}">
                <a16:creationId xmlns:a16="http://schemas.microsoft.com/office/drawing/2014/main" id="{3C01DB90-E40A-964D-2C78-CB6EEBC9FE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401524"/>
              </p:ext>
            </p:extLst>
          </p:nvPr>
        </p:nvGraphicFramePr>
        <p:xfrm>
          <a:off x="155993" y="502350"/>
          <a:ext cx="11870689" cy="6238917"/>
        </p:xfrm>
        <a:graphic>
          <a:graphicData uri="http://schemas.openxmlformats.org/drawingml/2006/table">
            <a:tbl>
              <a:tblPr firstRow="1" bandRow="1"/>
              <a:tblGrid>
                <a:gridCol w="2421297">
                  <a:extLst>
                    <a:ext uri="{9D8B030D-6E8A-4147-A177-3AD203B41FA5}">
                      <a16:colId xmlns:a16="http://schemas.microsoft.com/office/drawing/2014/main" val="2873647975"/>
                    </a:ext>
                  </a:extLst>
                </a:gridCol>
                <a:gridCol w="2947932">
                  <a:extLst>
                    <a:ext uri="{9D8B030D-6E8A-4147-A177-3AD203B41FA5}">
                      <a16:colId xmlns:a16="http://schemas.microsoft.com/office/drawing/2014/main" val="2249062411"/>
                    </a:ext>
                  </a:extLst>
                </a:gridCol>
                <a:gridCol w="1697705">
                  <a:extLst>
                    <a:ext uri="{9D8B030D-6E8A-4147-A177-3AD203B41FA5}">
                      <a16:colId xmlns:a16="http://schemas.microsoft.com/office/drawing/2014/main" val="4277077546"/>
                    </a:ext>
                  </a:extLst>
                </a:gridCol>
                <a:gridCol w="436705">
                  <a:extLst>
                    <a:ext uri="{9D8B030D-6E8A-4147-A177-3AD203B41FA5}">
                      <a16:colId xmlns:a16="http://schemas.microsoft.com/office/drawing/2014/main" val="1530073763"/>
                    </a:ext>
                  </a:extLst>
                </a:gridCol>
                <a:gridCol w="436705">
                  <a:extLst>
                    <a:ext uri="{9D8B030D-6E8A-4147-A177-3AD203B41FA5}">
                      <a16:colId xmlns:a16="http://schemas.microsoft.com/office/drawing/2014/main" val="927046674"/>
                    </a:ext>
                  </a:extLst>
                </a:gridCol>
                <a:gridCol w="436705">
                  <a:extLst>
                    <a:ext uri="{9D8B030D-6E8A-4147-A177-3AD203B41FA5}">
                      <a16:colId xmlns:a16="http://schemas.microsoft.com/office/drawing/2014/main" val="1970947385"/>
                    </a:ext>
                  </a:extLst>
                </a:gridCol>
                <a:gridCol w="436705">
                  <a:extLst>
                    <a:ext uri="{9D8B030D-6E8A-4147-A177-3AD203B41FA5}">
                      <a16:colId xmlns:a16="http://schemas.microsoft.com/office/drawing/2014/main" val="94787301"/>
                    </a:ext>
                  </a:extLst>
                </a:gridCol>
                <a:gridCol w="436705">
                  <a:extLst>
                    <a:ext uri="{9D8B030D-6E8A-4147-A177-3AD203B41FA5}">
                      <a16:colId xmlns:a16="http://schemas.microsoft.com/office/drawing/2014/main" val="4091139590"/>
                    </a:ext>
                  </a:extLst>
                </a:gridCol>
                <a:gridCol w="436705">
                  <a:extLst>
                    <a:ext uri="{9D8B030D-6E8A-4147-A177-3AD203B41FA5}">
                      <a16:colId xmlns:a16="http://schemas.microsoft.com/office/drawing/2014/main" val="802304865"/>
                    </a:ext>
                  </a:extLst>
                </a:gridCol>
                <a:gridCol w="436705">
                  <a:extLst>
                    <a:ext uri="{9D8B030D-6E8A-4147-A177-3AD203B41FA5}">
                      <a16:colId xmlns:a16="http://schemas.microsoft.com/office/drawing/2014/main" val="1197127247"/>
                    </a:ext>
                  </a:extLst>
                </a:gridCol>
                <a:gridCol w="436705">
                  <a:extLst>
                    <a:ext uri="{9D8B030D-6E8A-4147-A177-3AD203B41FA5}">
                      <a16:colId xmlns:a16="http://schemas.microsoft.com/office/drawing/2014/main" val="4147556853"/>
                    </a:ext>
                  </a:extLst>
                </a:gridCol>
                <a:gridCol w="436705">
                  <a:extLst>
                    <a:ext uri="{9D8B030D-6E8A-4147-A177-3AD203B41FA5}">
                      <a16:colId xmlns:a16="http://schemas.microsoft.com/office/drawing/2014/main" val="4195746061"/>
                    </a:ext>
                  </a:extLst>
                </a:gridCol>
                <a:gridCol w="436705">
                  <a:extLst>
                    <a:ext uri="{9D8B030D-6E8A-4147-A177-3AD203B41FA5}">
                      <a16:colId xmlns:a16="http://schemas.microsoft.com/office/drawing/2014/main" val="2020922473"/>
                    </a:ext>
                  </a:extLst>
                </a:gridCol>
                <a:gridCol w="436705">
                  <a:extLst>
                    <a:ext uri="{9D8B030D-6E8A-4147-A177-3AD203B41FA5}">
                      <a16:colId xmlns:a16="http://schemas.microsoft.com/office/drawing/2014/main" val="2425915476"/>
                    </a:ext>
                  </a:extLst>
                </a:gridCol>
              </a:tblGrid>
              <a:tr h="448293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改善取組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具体的な育成内容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対象者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行動スケジュール　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※1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マスは「</a:t>
                      </a:r>
                      <a:r>
                        <a:rPr kumimoji="1" lang="en-US" altLang="ja-JP" sz="11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kumimoji="1" lang="ja-JP" altLang="en-US" sz="11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ヶ月」です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41457323"/>
                  </a:ext>
                </a:extLst>
              </a:tr>
              <a:tr h="461448"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補助金を活用して行う取組や研修の冒頭に「★」をつけてください。</a:t>
                      </a:r>
                      <a:endParaRPr kumimoji="1" lang="en-US" altLang="ja-JP" sz="1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100" dirty="0"/>
                        <a:t>左記の「改善取組み」に対する、具体的な行動・研修等記入してください。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（例）</a:t>
                      </a:r>
                      <a:endParaRPr kumimoji="1" lang="en-US" altLang="ja-JP" sz="1100" dirty="0"/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経営者・管理者層</a:t>
                      </a:r>
                      <a:endParaRPr kumimoji="1" lang="ja-JP" altLang="en-US" sz="11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/>
                        <a:t>2026</a:t>
                      </a:r>
                      <a:r>
                        <a:rPr kumimoji="1" lang="ja-JP" altLang="en-US" sz="1400" b="1" dirty="0"/>
                        <a:t>年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kumimoji="1" lang="en-US" altLang="ja-JP" sz="105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/>
                        <a:t>2027</a:t>
                      </a:r>
                      <a:r>
                        <a:rPr kumimoji="1" lang="ja-JP" altLang="en-US" sz="1400" b="1" dirty="0"/>
                        <a:t>年</a:t>
                      </a:r>
                      <a:endParaRPr kumimoji="1" lang="ja-JP" altLang="en-US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kumimoji="1" lang="en-US" altLang="ja-JP" sz="1400" b="1" dirty="0"/>
                        <a:t>2028</a:t>
                      </a:r>
                      <a:r>
                        <a:rPr kumimoji="1" lang="ja-JP" altLang="en-US" sz="1400" b="1" dirty="0"/>
                        <a:t>年</a:t>
                      </a:r>
                      <a:endParaRPr kumimoji="1" lang="en-US" altLang="ja-JP" sz="1400" b="1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4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9360534"/>
                  </a:ext>
                </a:extLst>
              </a:tr>
              <a:tr h="964586"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・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/>
                        <a:t>・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41534518"/>
                  </a:ext>
                </a:extLst>
              </a:tr>
              <a:tr h="872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・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・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60718040"/>
                  </a:ext>
                </a:extLst>
              </a:tr>
              <a:tr h="872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・</a:t>
                      </a:r>
                      <a:endParaRPr kumimoji="1" lang="en-US" altLang="ja-JP" sz="1200" dirty="0"/>
                    </a:p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・</a:t>
                      </a:r>
                      <a:endParaRPr kumimoji="1" lang="en-US" altLang="ja-JP" sz="1200" dirty="0"/>
                    </a:p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15155294"/>
                  </a:ext>
                </a:extLst>
              </a:tr>
              <a:tr h="872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・</a:t>
                      </a:r>
                      <a:endParaRPr kumimoji="1" lang="en-US" altLang="ja-JP" sz="1200" dirty="0"/>
                    </a:p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・</a:t>
                      </a:r>
                      <a:endParaRPr kumimoji="1" lang="en-US" altLang="ja-JP" sz="1200" dirty="0"/>
                    </a:p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52060345"/>
                  </a:ext>
                </a:extLst>
              </a:tr>
              <a:tr h="872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・</a:t>
                      </a:r>
                      <a:endParaRPr kumimoji="1" lang="en-US" altLang="ja-JP" sz="1200" dirty="0"/>
                    </a:p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・</a:t>
                      </a:r>
                      <a:endParaRPr kumimoji="1" lang="en-US" altLang="ja-JP" sz="1200" dirty="0"/>
                    </a:p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00841653"/>
                  </a:ext>
                </a:extLst>
              </a:tr>
              <a:tr h="8729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・</a:t>
                      </a:r>
                      <a:endParaRPr kumimoji="1" lang="en-US" altLang="ja-JP" sz="1200" dirty="0"/>
                    </a:p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・</a:t>
                      </a:r>
                      <a:endParaRPr kumimoji="1" lang="en-US" altLang="ja-JP" sz="1200" dirty="0"/>
                    </a:p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050" dirty="0">
                        <a:solidFill>
                          <a:schemeClr val="bg2">
                            <a:lumMod val="25000"/>
                          </a:schemeClr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7680889"/>
                  </a:ext>
                </a:extLst>
              </a:tr>
            </a:tbl>
          </a:graphicData>
        </a:graphic>
      </p:graphicFrame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9E9AB39-7A5B-E24F-6388-4B9CEE7B6539}"/>
              </a:ext>
            </a:extLst>
          </p:cNvPr>
          <p:cNvSpPr txBox="1"/>
          <p:nvPr/>
        </p:nvSpPr>
        <p:spPr>
          <a:xfrm>
            <a:off x="3659713" y="166955"/>
            <a:ext cx="40154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内容が多ければ、ページを追加してください。</a:t>
            </a:r>
            <a:endParaRPr kumimoji="1" lang="en-US" altLang="ja-JP" sz="1400" dirty="0"/>
          </a:p>
        </p:txBody>
      </p:sp>
      <p:sp>
        <p:nvSpPr>
          <p:cNvPr id="3" name="矢印: 右 2">
            <a:extLst>
              <a:ext uri="{FF2B5EF4-FFF2-40B4-BE49-F238E27FC236}">
                <a16:creationId xmlns:a16="http://schemas.microsoft.com/office/drawing/2014/main" id="{032FB138-C730-C92B-C3D1-D7D6B2FA095C}"/>
              </a:ext>
            </a:extLst>
          </p:cNvPr>
          <p:cNvSpPr/>
          <p:nvPr/>
        </p:nvSpPr>
        <p:spPr>
          <a:xfrm>
            <a:off x="7675121" y="2953612"/>
            <a:ext cx="845423" cy="21225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矢印: 右 5">
            <a:extLst>
              <a:ext uri="{FF2B5EF4-FFF2-40B4-BE49-F238E27FC236}">
                <a16:creationId xmlns:a16="http://schemas.microsoft.com/office/drawing/2014/main" id="{96BA77A5-70BB-6144-2A26-FB295D78B07F}"/>
              </a:ext>
            </a:extLst>
          </p:cNvPr>
          <p:cNvSpPr/>
          <p:nvPr/>
        </p:nvSpPr>
        <p:spPr>
          <a:xfrm>
            <a:off x="7675122" y="3862290"/>
            <a:ext cx="4360878" cy="21225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矢印: 右 10">
            <a:extLst>
              <a:ext uri="{FF2B5EF4-FFF2-40B4-BE49-F238E27FC236}">
                <a16:creationId xmlns:a16="http://schemas.microsoft.com/office/drawing/2014/main" id="{AA486DEA-E2BA-27E0-B042-4451F88B20DF}"/>
              </a:ext>
            </a:extLst>
          </p:cNvPr>
          <p:cNvSpPr/>
          <p:nvPr/>
        </p:nvSpPr>
        <p:spPr>
          <a:xfrm>
            <a:off x="9009253" y="4664842"/>
            <a:ext cx="2944209" cy="21225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CBA8836A-F85D-25D1-1126-36EA13D0C9A5}"/>
              </a:ext>
            </a:extLst>
          </p:cNvPr>
          <p:cNvSpPr/>
          <p:nvPr/>
        </p:nvSpPr>
        <p:spPr>
          <a:xfrm>
            <a:off x="10706634" y="5471725"/>
            <a:ext cx="1267355" cy="245902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0A75D946-A1EF-BDB6-1AD0-792C95388A63}"/>
              </a:ext>
            </a:extLst>
          </p:cNvPr>
          <p:cNvSpPr/>
          <p:nvPr/>
        </p:nvSpPr>
        <p:spPr>
          <a:xfrm>
            <a:off x="7675121" y="2032544"/>
            <a:ext cx="845423" cy="212251"/>
          </a:xfrm>
          <a:prstGeom prst="rightArrow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F9D8C910-B19A-AA74-FB03-E476A3EF76D0}"/>
              </a:ext>
            </a:extLst>
          </p:cNvPr>
          <p:cNvSpPr txBox="1"/>
          <p:nvPr/>
        </p:nvSpPr>
        <p:spPr>
          <a:xfrm>
            <a:off x="238624" y="139337"/>
            <a:ext cx="37010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．人材育成計画スケジュール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1960738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2297711D-7237-07EE-B820-2FFCA340B9A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4596252"/>
              </p:ext>
            </p:extLst>
          </p:nvPr>
        </p:nvGraphicFramePr>
        <p:xfrm>
          <a:off x="336000" y="674134"/>
          <a:ext cx="11520000" cy="451494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6387">
                  <a:extLst>
                    <a:ext uri="{9D8B030D-6E8A-4147-A177-3AD203B41FA5}">
                      <a16:colId xmlns:a16="http://schemas.microsoft.com/office/drawing/2014/main" val="2094420028"/>
                    </a:ext>
                  </a:extLst>
                </a:gridCol>
                <a:gridCol w="1580366">
                  <a:extLst>
                    <a:ext uri="{9D8B030D-6E8A-4147-A177-3AD203B41FA5}">
                      <a16:colId xmlns:a16="http://schemas.microsoft.com/office/drawing/2014/main" val="3158664986"/>
                    </a:ext>
                  </a:extLst>
                </a:gridCol>
                <a:gridCol w="948325">
                  <a:extLst>
                    <a:ext uri="{9D8B030D-6E8A-4147-A177-3AD203B41FA5}">
                      <a16:colId xmlns:a16="http://schemas.microsoft.com/office/drawing/2014/main" val="1070490491"/>
                    </a:ext>
                  </a:extLst>
                </a:gridCol>
                <a:gridCol w="948325">
                  <a:extLst>
                    <a:ext uri="{9D8B030D-6E8A-4147-A177-3AD203B41FA5}">
                      <a16:colId xmlns:a16="http://schemas.microsoft.com/office/drawing/2014/main" val="1265702822"/>
                    </a:ext>
                  </a:extLst>
                </a:gridCol>
                <a:gridCol w="1896650">
                  <a:extLst>
                    <a:ext uri="{9D8B030D-6E8A-4147-A177-3AD203B41FA5}">
                      <a16:colId xmlns:a16="http://schemas.microsoft.com/office/drawing/2014/main" val="828243987"/>
                    </a:ext>
                  </a:extLst>
                </a:gridCol>
                <a:gridCol w="1896649">
                  <a:extLst>
                    <a:ext uri="{9D8B030D-6E8A-4147-A177-3AD203B41FA5}">
                      <a16:colId xmlns:a16="http://schemas.microsoft.com/office/drawing/2014/main" val="824842882"/>
                    </a:ext>
                  </a:extLst>
                </a:gridCol>
                <a:gridCol w="1896649">
                  <a:extLst>
                    <a:ext uri="{9D8B030D-6E8A-4147-A177-3AD203B41FA5}">
                      <a16:colId xmlns:a16="http://schemas.microsoft.com/office/drawing/2014/main" val="4290913592"/>
                    </a:ext>
                  </a:extLst>
                </a:gridCol>
                <a:gridCol w="1896649">
                  <a:extLst>
                    <a:ext uri="{9D8B030D-6E8A-4147-A177-3AD203B41FA5}">
                      <a16:colId xmlns:a16="http://schemas.microsoft.com/office/drawing/2014/main" val="474056008"/>
                    </a:ext>
                  </a:extLst>
                </a:gridCol>
              </a:tblGrid>
              <a:tr h="427037">
                <a:tc gridSpan="2">
                  <a:txBody>
                    <a:bodyPr/>
                    <a:lstStyle/>
                    <a:p>
                      <a:pPr algn="ctr" fontAlgn="ctr"/>
                      <a:endParaRPr lang="ja-JP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売上見込み計画</a:t>
                      </a:r>
                      <a:endParaRPr lang="ja-JP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1788363"/>
                  </a:ext>
                </a:extLst>
              </a:tr>
              <a:tr h="543039">
                <a:tc gridSpan="2"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前期（第〇期）</a:t>
                      </a: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初回申請年度（第〇期）</a:t>
                      </a: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１年後</a:t>
                      </a:r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２年後</a:t>
                      </a:r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３年後</a:t>
                      </a:r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9700607"/>
                  </a:ext>
                </a:extLst>
              </a:tr>
              <a:tr h="46369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項目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-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実績</a:t>
                      </a:r>
                      <a:br>
                        <a:rPr lang="en-US" altLang="ja-JP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</a:br>
                      <a:r>
                        <a:rPr lang="ja-JP" alt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（見込み）</a:t>
                      </a:r>
                      <a:endParaRPr lang="en-US" altLang="ja-JP" sz="11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038272"/>
                  </a:ext>
                </a:extLst>
              </a:tr>
              <a:tr h="46369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売上高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99977264"/>
                  </a:ext>
                </a:extLst>
              </a:tr>
              <a:tr h="43624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付加価値額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vert="ea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営業利益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83247012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人件費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8410586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減価償却費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8024074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計</a:t>
                      </a:r>
                      <a:r>
                        <a:rPr 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（A）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6963930"/>
                  </a:ext>
                </a:extLst>
              </a:tr>
              <a:tr h="43624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従業員数（</a:t>
                      </a:r>
                      <a:r>
                        <a:rPr lang="en-US" altLang="zh-TW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r>
                        <a:rPr lang="zh-TW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en-US" altLang="ja-JP" sz="14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15178395"/>
                  </a:ext>
                </a:extLst>
              </a:tr>
              <a:tr h="43624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労働生産性（</a:t>
                      </a:r>
                      <a:r>
                        <a:rPr 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A）÷（B）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05414549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BD32D99-9E58-0E5F-28F5-E6DC6738B1DC}"/>
              </a:ext>
            </a:extLst>
          </p:cNvPr>
          <p:cNvSpPr txBox="1"/>
          <p:nvPr/>
        </p:nvSpPr>
        <p:spPr>
          <a:xfrm>
            <a:off x="10791910" y="5250484"/>
            <a:ext cx="155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単位：千円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zh-TW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D4550D4-A3A4-CC9D-D0A3-19B68F70F126}"/>
              </a:ext>
            </a:extLst>
          </p:cNvPr>
          <p:cNvSpPr txBox="1"/>
          <p:nvPr/>
        </p:nvSpPr>
        <p:spPr>
          <a:xfrm>
            <a:off x="312000" y="5386256"/>
            <a:ext cx="62452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zh-TW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人件費＝役員給与＋役員賞与＋従業員給与＋従業員賞与＋福利厚生費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</a:t>
            </a:r>
            <a:endParaRPr kumimoji="1" lang="en-US" altLang="zh-TW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1AC0D6A-FDFA-3B41-49BD-A0897FA0FE37}"/>
              </a:ext>
            </a:extLst>
          </p:cNvPr>
          <p:cNvSpPr txBox="1"/>
          <p:nvPr/>
        </p:nvSpPr>
        <p:spPr>
          <a:xfrm>
            <a:off x="238624" y="314439"/>
            <a:ext cx="309796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．成果指標</a:t>
            </a:r>
            <a:r>
              <a:rPr lang="ja-JP" altLang="en-US" b="1" dirty="0">
                <a:solidFill>
                  <a:srgbClr val="FF0066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（新規企業）</a:t>
            </a:r>
            <a:endParaRPr lang="en-US" altLang="ja-JP" b="1" dirty="0">
              <a:solidFill>
                <a:srgbClr val="FF0066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60011984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19D3CE-3BE7-3CA6-3696-F7048AB29E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8057C685-EC82-970A-039C-ABD0B142F44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7993"/>
              </p:ext>
            </p:extLst>
          </p:nvPr>
        </p:nvGraphicFramePr>
        <p:xfrm>
          <a:off x="336000" y="674134"/>
          <a:ext cx="11520002" cy="511291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6387">
                  <a:extLst>
                    <a:ext uri="{9D8B030D-6E8A-4147-A177-3AD203B41FA5}">
                      <a16:colId xmlns:a16="http://schemas.microsoft.com/office/drawing/2014/main" val="2094420028"/>
                    </a:ext>
                  </a:extLst>
                </a:gridCol>
                <a:gridCol w="1580366">
                  <a:extLst>
                    <a:ext uri="{9D8B030D-6E8A-4147-A177-3AD203B41FA5}">
                      <a16:colId xmlns:a16="http://schemas.microsoft.com/office/drawing/2014/main" val="3158664986"/>
                    </a:ext>
                  </a:extLst>
                </a:gridCol>
                <a:gridCol w="1180344">
                  <a:extLst>
                    <a:ext uri="{9D8B030D-6E8A-4147-A177-3AD203B41FA5}">
                      <a16:colId xmlns:a16="http://schemas.microsoft.com/office/drawing/2014/main" val="1070490491"/>
                    </a:ext>
                  </a:extLst>
                </a:gridCol>
                <a:gridCol w="1123406">
                  <a:extLst>
                    <a:ext uri="{9D8B030D-6E8A-4147-A177-3AD203B41FA5}">
                      <a16:colId xmlns:a16="http://schemas.microsoft.com/office/drawing/2014/main" val="1265702822"/>
                    </a:ext>
                  </a:extLst>
                </a:gridCol>
                <a:gridCol w="1210491">
                  <a:extLst>
                    <a:ext uri="{9D8B030D-6E8A-4147-A177-3AD203B41FA5}">
                      <a16:colId xmlns:a16="http://schemas.microsoft.com/office/drawing/2014/main" val="828243987"/>
                    </a:ext>
                  </a:extLst>
                </a:gridCol>
                <a:gridCol w="1166949">
                  <a:extLst>
                    <a:ext uri="{9D8B030D-6E8A-4147-A177-3AD203B41FA5}">
                      <a16:colId xmlns:a16="http://schemas.microsoft.com/office/drawing/2014/main" val="2587286662"/>
                    </a:ext>
                  </a:extLst>
                </a:gridCol>
                <a:gridCol w="1567543">
                  <a:extLst>
                    <a:ext uri="{9D8B030D-6E8A-4147-A177-3AD203B41FA5}">
                      <a16:colId xmlns:a16="http://schemas.microsoft.com/office/drawing/2014/main" val="824842882"/>
                    </a:ext>
                  </a:extLst>
                </a:gridCol>
                <a:gridCol w="1654628">
                  <a:extLst>
                    <a:ext uri="{9D8B030D-6E8A-4147-A177-3AD203B41FA5}">
                      <a16:colId xmlns:a16="http://schemas.microsoft.com/office/drawing/2014/main" val="4290913592"/>
                    </a:ext>
                  </a:extLst>
                </a:gridCol>
                <a:gridCol w="1579888">
                  <a:extLst>
                    <a:ext uri="{9D8B030D-6E8A-4147-A177-3AD203B41FA5}">
                      <a16:colId xmlns:a16="http://schemas.microsoft.com/office/drawing/2014/main" val="474056008"/>
                    </a:ext>
                  </a:extLst>
                </a:gridCol>
              </a:tblGrid>
              <a:tr h="42703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60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売上見込み計画</a:t>
                      </a:r>
                      <a:endParaRPr lang="ja-JP" alt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1788363"/>
                  </a:ext>
                </a:extLst>
              </a:tr>
              <a:tr h="704769">
                <a:tc gridSpan="2">
                  <a:txBody>
                    <a:bodyPr/>
                    <a:lstStyle/>
                    <a:p>
                      <a:pPr algn="just" fontAlgn="ctr"/>
                      <a:endParaRPr lang="ja-JP" alt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初回申請時の前年</a:t>
                      </a: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事業活用：１年目</a:t>
                      </a: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今年度：２年目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１年後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２年後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9700607"/>
                  </a:ext>
                </a:extLst>
              </a:tr>
              <a:tr h="46369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項目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実績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実績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038272"/>
                  </a:ext>
                </a:extLst>
              </a:tr>
              <a:tr h="46369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売上高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99977264"/>
                  </a:ext>
                </a:extLst>
              </a:tr>
              <a:tr h="43624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付加価値額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vert="eaVert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営業利益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83247012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人件費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8410586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減価償却費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8024074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計</a:t>
                      </a:r>
                      <a:r>
                        <a:rPr 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（A）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6963930"/>
                  </a:ext>
                </a:extLst>
              </a:tr>
              <a:tr h="43624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従業員数（</a:t>
                      </a:r>
                      <a:r>
                        <a:rPr lang="en-US" altLang="zh-TW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r>
                        <a:rPr lang="zh-TW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en-US" altLang="ja-JP" sz="14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15178395"/>
                  </a:ext>
                </a:extLst>
              </a:tr>
              <a:tr h="43624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労働生産性（</a:t>
                      </a:r>
                      <a:r>
                        <a:rPr 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A）÷（B</a:t>
                      </a:r>
                      <a:r>
                        <a:rPr 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05414549"/>
                  </a:ext>
                </a:extLst>
              </a:tr>
              <a:tr h="436245"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達成率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〇％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達成率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〇％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7974712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5754D2A-B12D-F631-222F-B86AC0DC1E9A}"/>
              </a:ext>
            </a:extLst>
          </p:cNvPr>
          <p:cNvSpPr txBox="1"/>
          <p:nvPr/>
        </p:nvSpPr>
        <p:spPr>
          <a:xfrm>
            <a:off x="10443567" y="5936939"/>
            <a:ext cx="155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単位：千円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zh-TW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4F52E9D-494B-FB9C-6FC2-0A0C1274E70A}"/>
              </a:ext>
            </a:extLst>
          </p:cNvPr>
          <p:cNvSpPr txBox="1"/>
          <p:nvPr/>
        </p:nvSpPr>
        <p:spPr>
          <a:xfrm>
            <a:off x="320709" y="5890735"/>
            <a:ext cx="624520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zh-TW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人件費＝役員給与＋役員賞与＋従業員給与＋従業員賞与＋福利厚生費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</a:t>
            </a:r>
            <a:endParaRPr kumimoji="1" lang="en-US" altLang="zh-TW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FD2DE12-3BE1-2596-769B-2683302C1205}"/>
              </a:ext>
            </a:extLst>
          </p:cNvPr>
          <p:cNvSpPr txBox="1"/>
          <p:nvPr/>
        </p:nvSpPr>
        <p:spPr>
          <a:xfrm>
            <a:off x="238624" y="314439"/>
            <a:ext cx="41582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．成果指標</a:t>
            </a:r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（継続企業：２年目）</a:t>
            </a:r>
            <a:endParaRPr lang="en-US" altLang="ja-JP" b="1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096017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845B8A-D7CF-38CE-380F-336A12743C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DF4C23F5-2A8F-7BEB-7E28-12BB5AEA15B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67239"/>
              </p:ext>
            </p:extLst>
          </p:nvPr>
        </p:nvGraphicFramePr>
        <p:xfrm>
          <a:off x="336000" y="674134"/>
          <a:ext cx="11520002" cy="513577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56387">
                  <a:extLst>
                    <a:ext uri="{9D8B030D-6E8A-4147-A177-3AD203B41FA5}">
                      <a16:colId xmlns:a16="http://schemas.microsoft.com/office/drawing/2014/main" val="2094420028"/>
                    </a:ext>
                  </a:extLst>
                </a:gridCol>
                <a:gridCol w="1428299">
                  <a:extLst>
                    <a:ext uri="{9D8B030D-6E8A-4147-A177-3AD203B41FA5}">
                      <a16:colId xmlns:a16="http://schemas.microsoft.com/office/drawing/2014/main" val="3158664986"/>
                    </a:ext>
                  </a:extLst>
                </a:gridCol>
                <a:gridCol w="1132114">
                  <a:extLst>
                    <a:ext uri="{9D8B030D-6E8A-4147-A177-3AD203B41FA5}">
                      <a16:colId xmlns:a16="http://schemas.microsoft.com/office/drawing/2014/main" val="1070490491"/>
                    </a:ext>
                  </a:extLst>
                </a:gridCol>
                <a:gridCol w="1036320">
                  <a:extLst>
                    <a:ext uri="{9D8B030D-6E8A-4147-A177-3AD203B41FA5}">
                      <a16:colId xmlns:a16="http://schemas.microsoft.com/office/drawing/2014/main" val="1265702822"/>
                    </a:ext>
                  </a:extLst>
                </a:gridCol>
                <a:gridCol w="1071154">
                  <a:extLst>
                    <a:ext uri="{9D8B030D-6E8A-4147-A177-3AD203B41FA5}">
                      <a16:colId xmlns:a16="http://schemas.microsoft.com/office/drawing/2014/main" val="828243987"/>
                    </a:ext>
                  </a:extLst>
                </a:gridCol>
                <a:gridCol w="905692">
                  <a:extLst>
                    <a:ext uri="{9D8B030D-6E8A-4147-A177-3AD203B41FA5}">
                      <a16:colId xmlns:a16="http://schemas.microsoft.com/office/drawing/2014/main" val="2587286662"/>
                    </a:ext>
                  </a:extLst>
                </a:gridCol>
                <a:gridCol w="1053737">
                  <a:extLst>
                    <a:ext uri="{9D8B030D-6E8A-4147-A177-3AD203B41FA5}">
                      <a16:colId xmlns:a16="http://schemas.microsoft.com/office/drawing/2014/main" val="824842882"/>
                    </a:ext>
                  </a:extLst>
                </a:gridCol>
                <a:gridCol w="1071154">
                  <a:extLst>
                    <a:ext uri="{9D8B030D-6E8A-4147-A177-3AD203B41FA5}">
                      <a16:colId xmlns:a16="http://schemas.microsoft.com/office/drawing/2014/main" val="3569394958"/>
                    </a:ext>
                  </a:extLst>
                </a:gridCol>
                <a:gridCol w="1698172">
                  <a:extLst>
                    <a:ext uri="{9D8B030D-6E8A-4147-A177-3AD203B41FA5}">
                      <a16:colId xmlns:a16="http://schemas.microsoft.com/office/drawing/2014/main" val="4290913592"/>
                    </a:ext>
                  </a:extLst>
                </a:gridCol>
                <a:gridCol w="1666973">
                  <a:extLst>
                    <a:ext uri="{9D8B030D-6E8A-4147-A177-3AD203B41FA5}">
                      <a16:colId xmlns:a16="http://schemas.microsoft.com/office/drawing/2014/main" val="474056008"/>
                    </a:ext>
                  </a:extLst>
                </a:gridCol>
              </a:tblGrid>
              <a:tr h="42703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1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1" i="0" u="none" strike="noStrike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ja-JP" altLang="en-US" sz="1600" b="1" u="none" strike="noStrike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売上見込み計画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531788363"/>
                  </a:ext>
                </a:extLst>
              </a:tr>
              <a:tr h="727629">
                <a:tc gridSpan="2"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FF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初回申請時の前年</a:t>
                      </a: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事業活用：１年目</a:t>
                      </a: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>
                          <a:solidFill>
                            <a:schemeClr val="tx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solidFill>
                          <a:schemeClr val="tx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事業活用：２年目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今年度：３年目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１年後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（第〇期）</a:t>
                      </a:r>
                      <a:endParaRPr lang="en-US" altLang="ja-JP" sz="12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 fontAlgn="ctr"/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〇月～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R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</a:t>
                      </a:r>
                      <a:r>
                        <a:rPr lang="en-US" altLang="ja-JP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.</a:t>
                      </a:r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〇月</a:t>
                      </a:r>
                      <a:endParaRPr lang="ja-JP" alt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679700607"/>
                  </a:ext>
                </a:extLst>
              </a:tr>
              <a:tr h="463697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項目</a:t>
                      </a:r>
                    </a:p>
                  </a:txBody>
                  <a:tcPr marL="9525" marR="9525" marT="9525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実績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実績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実績</a:t>
                      </a:r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計画</a:t>
                      </a: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8038272"/>
                  </a:ext>
                </a:extLst>
              </a:tr>
              <a:tr h="463697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売上高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199977264"/>
                  </a:ext>
                </a:extLst>
              </a:tr>
              <a:tr h="43624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付加価値額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vert="eaVert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営業利益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83247012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altLang="ja-JP" sz="10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※</a:t>
                      </a:r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人件費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998410586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減価償却費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988024074"/>
                  </a:ext>
                </a:extLst>
              </a:tr>
              <a:tr h="436245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 計</a:t>
                      </a:r>
                      <a:r>
                        <a:rPr 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（A）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256963930"/>
                  </a:ext>
                </a:extLst>
              </a:tr>
              <a:tr h="43624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zh-TW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従業員数（</a:t>
                      </a:r>
                      <a:r>
                        <a:rPr lang="en-US" altLang="zh-TW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B</a:t>
                      </a:r>
                      <a:r>
                        <a:rPr lang="zh-TW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lang="zh-TW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en-US" altLang="ja-JP" sz="14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altLang="ja-JP" sz="1400" u="none" strike="noStrike" dirty="0"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　</a:t>
                      </a:r>
                      <a:endParaRPr lang="ja-JP" alt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315178395"/>
                  </a:ext>
                </a:extLst>
              </a:tr>
              <a:tr h="436245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ja-JP" alt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労働生産性（</a:t>
                      </a:r>
                      <a:r>
                        <a:rPr lang="en-US" sz="12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A）÷（B</a:t>
                      </a:r>
                      <a:r>
                        <a:rPr lang="en-US" sz="1400" u="none" strike="noStrike" dirty="0"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）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3905414549"/>
                  </a:ext>
                </a:extLst>
              </a:tr>
              <a:tr h="436245">
                <a:tc gridSpan="2">
                  <a:txBody>
                    <a:bodyPr/>
                    <a:lstStyle/>
                    <a:p>
                      <a:pPr algn="l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mpd="sng">
                      <a:noFill/>
                    </a:lnL>
                    <a:lnB w="127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達成率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〇％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達成率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〇％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達成率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〇％</a:t>
                      </a:r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just" fontAlgn="ctr"/>
                      <a:endParaRPr lang="en-US" sz="1400" b="0" i="0" u="none" strike="noStrike" dirty="0">
                        <a:solidFill>
                          <a:srgbClr val="000000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2457974712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24001071-1EF2-E1DA-4B03-5BB7F99DAF49}"/>
              </a:ext>
            </a:extLst>
          </p:cNvPr>
          <p:cNvSpPr txBox="1"/>
          <p:nvPr/>
        </p:nvSpPr>
        <p:spPr>
          <a:xfrm>
            <a:off x="10778161" y="5856633"/>
            <a:ext cx="15557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【</a:t>
            </a:r>
            <a:r>
              <a:rPr kumimoji="1" lang="ja-JP" altLang="en-US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単位：千円</a:t>
            </a:r>
            <a:r>
              <a:rPr kumimoji="1" lang="en-US" altLang="ja-JP" sz="12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】</a:t>
            </a:r>
            <a:endParaRPr kumimoji="1" lang="zh-TW" altLang="en-US" sz="12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205841F-118D-6288-2B69-8C29EFC82589}"/>
              </a:ext>
            </a:extLst>
          </p:cNvPr>
          <p:cNvSpPr txBox="1"/>
          <p:nvPr/>
        </p:nvSpPr>
        <p:spPr>
          <a:xfrm>
            <a:off x="312000" y="5876089"/>
            <a:ext cx="664584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zh-TW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kumimoji="1" lang="zh-TW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人件費＝役員給与＋役員賞与＋従業員給与＋従業員賞与＋福利厚生費</a:t>
            </a:r>
            <a:r>
              <a:rPr kumimoji="1" lang="ja-JP" altLang="en-US" sz="1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等</a:t>
            </a:r>
            <a:endParaRPr kumimoji="1" lang="en-US" altLang="zh-TW" sz="1400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376957A-985B-52EE-7578-D9A11E0F62FC}"/>
              </a:ext>
            </a:extLst>
          </p:cNvPr>
          <p:cNvSpPr txBox="1"/>
          <p:nvPr/>
        </p:nvSpPr>
        <p:spPr>
          <a:xfrm>
            <a:off x="238624" y="314439"/>
            <a:ext cx="44014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．成果指標</a:t>
            </a:r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（継続企業：３年目）</a:t>
            </a:r>
            <a:endParaRPr lang="en-US" altLang="ja-JP" b="1" dirty="0">
              <a:solidFill>
                <a:schemeClr val="accent1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808617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7D5543-C2C8-4F0C-DE9D-6CBCDD515F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FA6B34D4-2783-548F-B45E-01380B4D51EE}"/>
              </a:ext>
            </a:extLst>
          </p:cNvPr>
          <p:cNvSpPr/>
          <p:nvPr/>
        </p:nvSpPr>
        <p:spPr>
          <a:xfrm>
            <a:off x="2884567" y="3403366"/>
            <a:ext cx="7206166" cy="3317386"/>
          </a:xfrm>
          <a:prstGeom prst="rect">
            <a:avLst/>
          </a:prstGeom>
          <a:ln w="28575">
            <a:solidFill>
              <a:schemeClr val="accent1">
                <a:lumMod val="50000"/>
              </a:schemeClr>
            </a:solidFill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29" name="表 28">
            <a:extLst>
              <a:ext uri="{FF2B5EF4-FFF2-40B4-BE49-F238E27FC236}">
                <a16:creationId xmlns:a16="http://schemas.microsoft.com/office/drawing/2014/main" id="{54990500-B4CF-F513-B2A4-5F339C4A5F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5431929"/>
              </p:ext>
            </p:extLst>
          </p:nvPr>
        </p:nvGraphicFramePr>
        <p:xfrm>
          <a:off x="7523401" y="3609882"/>
          <a:ext cx="2246717" cy="29043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6717">
                  <a:extLst>
                    <a:ext uri="{9D8B030D-6E8A-4147-A177-3AD203B41FA5}">
                      <a16:colId xmlns:a16="http://schemas.microsoft.com/office/drawing/2014/main" val="3453976969"/>
                    </a:ext>
                  </a:extLst>
                </a:gridCol>
              </a:tblGrid>
              <a:tr h="2904355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166001"/>
                  </a:ext>
                </a:extLst>
              </a:tr>
            </a:tbl>
          </a:graphicData>
        </a:graphic>
      </p:graphicFrame>
      <p:pic>
        <p:nvPicPr>
          <p:cNvPr id="3" name="図 2">
            <a:extLst>
              <a:ext uri="{FF2B5EF4-FFF2-40B4-BE49-F238E27FC236}">
                <a16:creationId xmlns:a16="http://schemas.microsoft.com/office/drawing/2014/main" id="{52B04353-03DD-C1AC-8B42-F6231EE0671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30780"/>
          <a:stretch>
            <a:fillRect/>
          </a:stretch>
        </p:blipFill>
        <p:spPr>
          <a:xfrm>
            <a:off x="3009283" y="3488822"/>
            <a:ext cx="4533798" cy="3146476"/>
          </a:xfrm>
          <a:prstGeom prst="rect">
            <a:avLst/>
          </a:prstGeom>
          <a:ln w="9525">
            <a:noFill/>
          </a:ln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BE37317C-C200-F29F-7766-91224F02F71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9284" y="247711"/>
            <a:ext cx="6544282" cy="3055976"/>
          </a:xfrm>
          <a:prstGeom prst="rect">
            <a:avLst/>
          </a:prstGeom>
        </p:spPr>
      </p:pic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291FE70-F3EC-A52D-0416-B4692E182DC5}"/>
              </a:ext>
            </a:extLst>
          </p:cNvPr>
          <p:cNvSpPr txBox="1"/>
          <p:nvPr/>
        </p:nvSpPr>
        <p:spPr>
          <a:xfrm>
            <a:off x="2129712" y="6090"/>
            <a:ext cx="461665" cy="3539218"/>
          </a:xfrm>
          <a:prstGeom prst="rect">
            <a:avLst/>
          </a:prstGeom>
          <a:noFill/>
          <a:ln>
            <a:noFill/>
          </a:ln>
        </p:spPr>
        <p:txBody>
          <a:bodyPr vert="eaVert"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人材育成計画書策定の考え方</a:t>
            </a:r>
            <a:r>
              <a:rPr kumimoji="1" lang="en-US" altLang="ja-JP" dirty="0"/>
              <a:t>】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7B1F4D9-3850-2CD5-CB21-397A009BD65A}"/>
              </a:ext>
            </a:extLst>
          </p:cNvPr>
          <p:cNvSpPr txBox="1"/>
          <p:nvPr/>
        </p:nvSpPr>
        <p:spPr>
          <a:xfrm>
            <a:off x="1893753" y="3488822"/>
            <a:ext cx="738664" cy="3082888"/>
          </a:xfrm>
          <a:prstGeom prst="rect">
            <a:avLst/>
          </a:prstGeom>
          <a:noFill/>
          <a:ln>
            <a:noFill/>
          </a:ln>
        </p:spPr>
        <p:txBody>
          <a:bodyPr vert="eaVert" wrap="square" rtlCol="0">
            <a:spAutoFit/>
          </a:bodyPr>
          <a:lstStyle/>
          <a:p>
            <a:r>
              <a:rPr kumimoji="1" lang="en-US" altLang="ja-JP" dirty="0"/>
              <a:t>【</a:t>
            </a:r>
            <a:r>
              <a:rPr kumimoji="1" lang="ja-JP" altLang="en-US" dirty="0"/>
              <a:t>事業計画書と</a:t>
            </a:r>
            <a:endParaRPr kumimoji="1" lang="en-US" altLang="ja-JP" dirty="0"/>
          </a:p>
          <a:p>
            <a:r>
              <a:rPr kumimoji="1" lang="ja-JP" altLang="en-US" dirty="0"/>
              <a:t>　　人材育成計画書の関係</a:t>
            </a:r>
            <a:r>
              <a:rPr kumimoji="1" lang="en-US" altLang="ja-JP" dirty="0"/>
              <a:t>】</a:t>
            </a: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68196937-921F-AB81-F83F-7ED4CF97DACB}"/>
              </a:ext>
            </a:extLst>
          </p:cNvPr>
          <p:cNvCxnSpPr>
            <a:cxnSpLocks/>
          </p:cNvCxnSpPr>
          <p:nvPr/>
        </p:nvCxnSpPr>
        <p:spPr>
          <a:xfrm>
            <a:off x="7543081" y="5894081"/>
            <a:ext cx="2180485" cy="32691"/>
          </a:xfrm>
          <a:prstGeom prst="line">
            <a:avLst/>
          </a:prstGeom>
          <a:ln w="317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7779DD3-7B4F-FCDC-3E8A-401DDC228534}"/>
              </a:ext>
            </a:extLst>
          </p:cNvPr>
          <p:cNvGrpSpPr/>
          <p:nvPr/>
        </p:nvGrpSpPr>
        <p:grpSpPr>
          <a:xfrm>
            <a:off x="7665303" y="4636976"/>
            <a:ext cx="831999" cy="472929"/>
            <a:chOff x="8045766" y="4499177"/>
            <a:chExt cx="831999" cy="472929"/>
          </a:xfrm>
        </p:grpSpPr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715AFDAE-6F8E-24D3-C8BC-8A3590CDCBF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45766" y="4499177"/>
              <a:ext cx="831999" cy="468000"/>
            </a:xfrm>
            <a:prstGeom prst="rect">
              <a:avLst/>
            </a:prstGeom>
          </p:spPr>
        </p:pic>
        <p:sp>
          <p:nvSpPr>
            <p:cNvPr id="36" name="正方形/長方形 35">
              <a:extLst>
                <a:ext uri="{FF2B5EF4-FFF2-40B4-BE49-F238E27FC236}">
                  <a16:creationId xmlns:a16="http://schemas.microsoft.com/office/drawing/2014/main" id="{B9DB3B79-71D4-A43A-D017-828F2B6554B3}"/>
                </a:ext>
              </a:extLst>
            </p:cNvPr>
            <p:cNvSpPr/>
            <p:nvPr/>
          </p:nvSpPr>
          <p:spPr>
            <a:xfrm>
              <a:off x="8158037" y="4571996"/>
              <a:ext cx="704623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altLang="ja-JP" sz="2000" dirty="0">
                  <a:ln w="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r>
                <a:rPr lang="ja-JP" altLang="en-US" sz="2000" dirty="0">
                  <a:ln w="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①</a:t>
              </a:r>
              <a:endParaRPr lang="ja-JP" altLang="en-US" sz="2000" b="0" cap="none" spc="0" dirty="0">
                <a:ln w="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420BEB52-1FAF-4400-EA91-7C2DC615C54C}"/>
              </a:ext>
            </a:extLst>
          </p:cNvPr>
          <p:cNvGrpSpPr/>
          <p:nvPr/>
        </p:nvGrpSpPr>
        <p:grpSpPr>
          <a:xfrm>
            <a:off x="8207773" y="3872333"/>
            <a:ext cx="832000" cy="468000"/>
            <a:chOff x="8619525" y="3765653"/>
            <a:chExt cx="832000" cy="468000"/>
          </a:xfrm>
        </p:grpSpPr>
        <p:pic>
          <p:nvPicPr>
            <p:cNvPr id="35" name="図 34">
              <a:extLst>
                <a:ext uri="{FF2B5EF4-FFF2-40B4-BE49-F238E27FC236}">
                  <a16:creationId xmlns:a16="http://schemas.microsoft.com/office/drawing/2014/main" id="{3F8BBA3B-220C-FCE8-9EC1-FDF04CBA4958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19525" y="3765653"/>
              <a:ext cx="832000" cy="468000"/>
            </a:xfrm>
            <a:prstGeom prst="rect">
              <a:avLst/>
            </a:prstGeom>
          </p:spPr>
        </p:pic>
        <p:sp>
          <p:nvSpPr>
            <p:cNvPr id="37" name="正方形/長方形 36">
              <a:extLst>
                <a:ext uri="{FF2B5EF4-FFF2-40B4-BE49-F238E27FC236}">
                  <a16:creationId xmlns:a16="http://schemas.microsoft.com/office/drawing/2014/main" id="{66493B18-2D99-55DA-EA27-1FBFE1D033B2}"/>
                </a:ext>
              </a:extLst>
            </p:cNvPr>
            <p:cNvSpPr/>
            <p:nvPr/>
          </p:nvSpPr>
          <p:spPr>
            <a:xfrm>
              <a:off x="8843003" y="3799943"/>
              <a:ext cx="352931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altLang="ja-JP" sz="2000" b="0" cap="none" spc="0" dirty="0">
                  <a:ln w="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1</a:t>
              </a:r>
              <a:endParaRPr lang="ja-JP" altLang="en-US" sz="2000" b="0" cap="none" spc="0" dirty="0">
                <a:ln w="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4CA9A162-6D0F-48C5-774E-25F1F2ECC8E0}"/>
              </a:ext>
            </a:extLst>
          </p:cNvPr>
          <p:cNvGrpSpPr/>
          <p:nvPr/>
        </p:nvGrpSpPr>
        <p:grpSpPr>
          <a:xfrm>
            <a:off x="8731795" y="4636976"/>
            <a:ext cx="832000" cy="468000"/>
            <a:chOff x="9207082" y="4478623"/>
            <a:chExt cx="832000" cy="468000"/>
          </a:xfrm>
        </p:grpSpPr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A37CC97F-C60A-6149-476C-19A5757316E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207082" y="4478623"/>
              <a:ext cx="832000" cy="468000"/>
            </a:xfrm>
            <a:prstGeom prst="rect">
              <a:avLst/>
            </a:prstGeom>
          </p:spPr>
        </p:pic>
        <p:sp>
          <p:nvSpPr>
            <p:cNvPr id="38" name="正方形/長方形 37">
              <a:extLst>
                <a:ext uri="{FF2B5EF4-FFF2-40B4-BE49-F238E27FC236}">
                  <a16:creationId xmlns:a16="http://schemas.microsoft.com/office/drawing/2014/main" id="{D8E7D7ED-0C2F-C33F-CB94-8F1076E02E0A}"/>
                </a:ext>
              </a:extLst>
            </p:cNvPr>
            <p:cNvSpPr/>
            <p:nvPr/>
          </p:nvSpPr>
          <p:spPr>
            <a:xfrm>
              <a:off x="9244363" y="4525586"/>
              <a:ext cx="704623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n-US" altLang="ja-JP" sz="2000" dirty="0">
                  <a:ln w="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2</a:t>
              </a:r>
              <a:r>
                <a:rPr lang="ja-JP" altLang="en-US" sz="2000" dirty="0">
                  <a:ln w="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②</a:t>
              </a:r>
              <a:endParaRPr lang="ja-JP" altLang="en-US" sz="2000" b="0" cap="none" spc="0" dirty="0">
                <a:ln w="0">
                  <a:solidFill>
                    <a:schemeClr val="tx2">
                      <a:lumMod val="60000"/>
                      <a:lumOff val="40000"/>
                    </a:schemeClr>
                  </a:solidFill>
                </a:ln>
                <a:solidFill>
                  <a:schemeClr val="bg2">
                    <a:lumMod val="5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0" name="グループ化 9">
            <a:extLst>
              <a:ext uri="{FF2B5EF4-FFF2-40B4-BE49-F238E27FC236}">
                <a16:creationId xmlns:a16="http://schemas.microsoft.com/office/drawing/2014/main" id="{EF705014-44E0-5E10-A6CD-D3D528B30C8F}"/>
              </a:ext>
            </a:extLst>
          </p:cNvPr>
          <p:cNvGrpSpPr/>
          <p:nvPr/>
        </p:nvGrpSpPr>
        <p:grpSpPr>
          <a:xfrm>
            <a:off x="7718987" y="5421152"/>
            <a:ext cx="832000" cy="468000"/>
            <a:chOff x="8079543" y="5374629"/>
            <a:chExt cx="832000" cy="468000"/>
          </a:xfrm>
        </p:grpSpPr>
        <p:pic>
          <p:nvPicPr>
            <p:cNvPr id="27" name="図 26">
              <a:extLst>
                <a:ext uri="{FF2B5EF4-FFF2-40B4-BE49-F238E27FC236}">
                  <a16:creationId xmlns:a16="http://schemas.microsoft.com/office/drawing/2014/main" id="{B3165837-02CA-0BE1-833F-1CA1A4093DB0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79543" y="5374629"/>
              <a:ext cx="832000" cy="468000"/>
            </a:xfrm>
            <a:prstGeom prst="rect">
              <a:avLst/>
            </a:prstGeom>
          </p:spPr>
        </p:pic>
        <p:sp>
          <p:nvSpPr>
            <p:cNvPr id="39" name="正方形/長方形 38">
              <a:extLst>
                <a:ext uri="{FF2B5EF4-FFF2-40B4-BE49-F238E27FC236}">
                  <a16:creationId xmlns:a16="http://schemas.microsoft.com/office/drawing/2014/main" id="{318E034D-BF2B-3493-713A-561C90103D5F}"/>
                </a:ext>
              </a:extLst>
            </p:cNvPr>
            <p:cNvSpPr/>
            <p:nvPr/>
          </p:nvSpPr>
          <p:spPr>
            <a:xfrm>
              <a:off x="8144509" y="5416326"/>
              <a:ext cx="704623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sz="2000" b="0" cap="none" spc="0" dirty="0">
                  <a:ln w="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３</a:t>
              </a:r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3EB7EFF6-3FF3-279A-CD61-104D16203552}"/>
              </a:ext>
            </a:extLst>
          </p:cNvPr>
          <p:cNvGrpSpPr/>
          <p:nvPr/>
        </p:nvGrpSpPr>
        <p:grpSpPr>
          <a:xfrm>
            <a:off x="8744552" y="5413965"/>
            <a:ext cx="832001" cy="482373"/>
            <a:chOff x="9189871" y="5364352"/>
            <a:chExt cx="832001" cy="482373"/>
          </a:xfrm>
        </p:grpSpPr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A76870C8-9D9C-00AB-A572-6606D6EB0FF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189871" y="5364352"/>
              <a:ext cx="832001" cy="468000"/>
            </a:xfrm>
            <a:prstGeom prst="rect">
              <a:avLst/>
            </a:prstGeom>
          </p:spPr>
        </p:pic>
        <p:sp>
          <p:nvSpPr>
            <p:cNvPr id="40" name="正方形/長方形 39">
              <a:extLst>
                <a:ext uri="{FF2B5EF4-FFF2-40B4-BE49-F238E27FC236}">
                  <a16:creationId xmlns:a16="http://schemas.microsoft.com/office/drawing/2014/main" id="{0CEF8D90-C25E-0B0F-9C35-46E48A9EFF2C}"/>
                </a:ext>
              </a:extLst>
            </p:cNvPr>
            <p:cNvSpPr/>
            <p:nvPr/>
          </p:nvSpPr>
          <p:spPr>
            <a:xfrm>
              <a:off x="9226845" y="5446615"/>
              <a:ext cx="704623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sz="2000" b="0" cap="none" spc="0" dirty="0">
                  <a:ln w="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４</a:t>
              </a:r>
            </a:p>
          </p:txBody>
        </p:sp>
      </p:grpSp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35520AEF-C585-0D02-6B2E-995F470641D8}"/>
              </a:ext>
            </a:extLst>
          </p:cNvPr>
          <p:cNvGrpSpPr/>
          <p:nvPr/>
        </p:nvGrpSpPr>
        <p:grpSpPr>
          <a:xfrm>
            <a:off x="8274482" y="5997108"/>
            <a:ext cx="832000" cy="468000"/>
            <a:chOff x="8495543" y="5936820"/>
            <a:chExt cx="832000" cy="468000"/>
          </a:xfrm>
        </p:grpSpPr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0A65D811-88A6-5D3D-089D-5649D67AA2E1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95543" y="5936820"/>
              <a:ext cx="832000" cy="468000"/>
            </a:xfrm>
            <a:prstGeom prst="rect">
              <a:avLst/>
            </a:prstGeom>
          </p:spPr>
        </p:pic>
        <p:sp>
          <p:nvSpPr>
            <p:cNvPr id="41" name="正方形/長方形 40">
              <a:extLst>
                <a:ext uri="{FF2B5EF4-FFF2-40B4-BE49-F238E27FC236}">
                  <a16:creationId xmlns:a16="http://schemas.microsoft.com/office/drawing/2014/main" id="{A315C066-B46B-F1B5-9AFC-D334FB4DC7C3}"/>
                </a:ext>
              </a:extLst>
            </p:cNvPr>
            <p:cNvSpPr/>
            <p:nvPr/>
          </p:nvSpPr>
          <p:spPr>
            <a:xfrm>
              <a:off x="8522222" y="5980702"/>
              <a:ext cx="704623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ja-JP" altLang="en-US" sz="2000" b="0" cap="none" spc="0" dirty="0">
                  <a:ln w="0">
                    <a:solidFill>
                      <a:schemeClr val="tx2">
                        <a:lumMod val="60000"/>
                        <a:lumOff val="40000"/>
                      </a:schemeClr>
                    </a:solidFill>
                  </a:ln>
                  <a:solidFill>
                    <a:schemeClr val="bg2">
                      <a:lumMod val="50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５</a:t>
              </a:r>
            </a:p>
          </p:txBody>
        </p:sp>
      </p:grp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B8B0D362-7F47-5888-A317-3738FFC8FE5A}"/>
              </a:ext>
            </a:extLst>
          </p:cNvPr>
          <p:cNvCxnSpPr>
            <a:cxnSpLocks/>
          </p:cNvCxnSpPr>
          <p:nvPr/>
        </p:nvCxnSpPr>
        <p:spPr>
          <a:xfrm>
            <a:off x="7533531" y="5324189"/>
            <a:ext cx="2180485" cy="32691"/>
          </a:xfrm>
          <a:prstGeom prst="line">
            <a:avLst/>
          </a:prstGeom>
          <a:ln w="3175">
            <a:solidFill>
              <a:schemeClr val="tx2">
                <a:lumMod val="60000"/>
                <a:lumOff val="4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004265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A12CF8-D097-D5DB-6A7C-C5A76E3DEA71}"/>
              </a:ext>
            </a:extLst>
          </p:cNvPr>
          <p:cNvSpPr txBox="1"/>
          <p:nvPr/>
        </p:nvSpPr>
        <p:spPr>
          <a:xfrm>
            <a:off x="1314855" y="382533"/>
            <a:ext cx="9562290" cy="369332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altLang="ja-JP" b="1" dirty="0">
                <a:solidFill>
                  <a:schemeClr val="bg1"/>
                </a:solidFill>
                <a:latin typeface="+mn-ea"/>
              </a:rPr>
              <a:t>『</a:t>
            </a:r>
            <a:r>
              <a:rPr lang="ja-JP" altLang="en-US" b="1" dirty="0">
                <a:solidFill>
                  <a:schemeClr val="bg1"/>
                </a:solidFill>
                <a:latin typeface="+mn-ea"/>
              </a:rPr>
              <a:t>人材育成計画書</a:t>
            </a:r>
            <a:r>
              <a:rPr lang="en-US" altLang="ja-JP" b="1" dirty="0">
                <a:solidFill>
                  <a:schemeClr val="bg1"/>
                </a:solidFill>
                <a:latin typeface="+mn-ea"/>
              </a:rPr>
              <a:t>』</a:t>
            </a:r>
            <a:r>
              <a:rPr lang="ja-JP" altLang="en-US" b="1" dirty="0">
                <a:solidFill>
                  <a:schemeClr val="bg1"/>
                </a:solidFill>
                <a:latin typeface="+mn-ea"/>
              </a:rPr>
              <a:t>作成の留意点</a:t>
            </a:r>
            <a:endParaRPr lang="en-US" altLang="ja-JP" b="1" dirty="0">
              <a:solidFill>
                <a:schemeClr val="bg1"/>
              </a:solidFill>
              <a:latin typeface="+mn-ea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4A5D7EC-5359-158F-FFF6-917B0DF09BBC}"/>
              </a:ext>
            </a:extLst>
          </p:cNvPr>
          <p:cNvSpPr txBox="1"/>
          <p:nvPr/>
        </p:nvSpPr>
        <p:spPr>
          <a:xfrm>
            <a:off x="1476319" y="966267"/>
            <a:ext cx="9239361" cy="55092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600" b="1" dirty="0">
                <a:latin typeface="+mn-ea"/>
              </a:rPr>
              <a:t>●</a:t>
            </a:r>
            <a:r>
              <a:rPr lang="ja-JP" altLang="en-US" sz="1600" b="1" dirty="0"/>
              <a:t>フォーマットについて</a:t>
            </a:r>
            <a:endParaRPr lang="en-US" altLang="ja-JP" sz="1600" dirty="0"/>
          </a:p>
          <a:p>
            <a:r>
              <a:rPr lang="ja-JP" altLang="en-US" sz="1600" dirty="0"/>
              <a:t>所定のフォーマットを使用し、レイアウト（色の変更）、項目・書式（セルの結合や削除・列幅の変更など）はしないようお願いします。</a:t>
            </a:r>
            <a:endParaRPr lang="en-US" altLang="ja-JP" sz="1600" dirty="0"/>
          </a:p>
          <a:p>
            <a:endParaRPr lang="ja-JP" altLang="en-US" sz="1600" dirty="0"/>
          </a:p>
          <a:p>
            <a:r>
              <a:rPr lang="ja-JP" altLang="en-US" sz="1600" b="1" dirty="0"/>
              <a:t>●ページ追加について</a:t>
            </a:r>
            <a:endParaRPr lang="en-US" altLang="ja-JP" sz="1600" b="1" dirty="0"/>
          </a:p>
          <a:p>
            <a:r>
              <a:rPr lang="ja-JP" altLang="en-US" sz="1600" dirty="0"/>
              <a:t>以下の項目に限り、記載内容が多い場合はページ（シート）を追加して構いません。</a:t>
            </a:r>
            <a:endParaRPr lang="en-US" altLang="ja-JP" sz="1600" dirty="0"/>
          </a:p>
          <a:p>
            <a:r>
              <a:rPr lang="ja-JP" altLang="en-US" sz="1600" dirty="0"/>
              <a:t>追加する場合は、</a:t>
            </a:r>
            <a:r>
              <a:rPr lang="ja-JP" altLang="en-US" sz="1600" u="sng" dirty="0"/>
              <a:t>同フォーマットのシートを複製して</a:t>
            </a:r>
            <a:r>
              <a:rPr lang="ja-JP" altLang="en-US" sz="1600" dirty="0"/>
              <a:t>ご使用ください。</a:t>
            </a:r>
            <a:endParaRPr lang="en-US" altLang="ja-JP" sz="1600" dirty="0"/>
          </a:p>
          <a:p>
            <a:r>
              <a:rPr lang="ja-JP" altLang="en-US" sz="1600" dirty="0"/>
              <a:t>　</a:t>
            </a:r>
            <a:r>
              <a:rPr lang="ja-JP" altLang="en-US" sz="1600" b="1" dirty="0"/>
              <a:t>３．人材育成内容 　</a:t>
            </a:r>
            <a:endParaRPr lang="en-US" altLang="ja-JP" sz="1600" b="1" dirty="0"/>
          </a:p>
          <a:p>
            <a:r>
              <a:rPr lang="ja-JP" altLang="en-US" sz="1600" b="1" dirty="0"/>
              <a:t>　４．人材育成計画スケジュール 　</a:t>
            </a:r>
            <a:endParaRPr lang="en-US" altLang="ja-JP" sz="1600" b="1" dirty="0"/>
          </a:p>
          <a:p>
            <a:endParaRPr lang="en-US" altLang="ja-JP" sz="1600" dirty="0"/>
          </a:p>
          <a:p>
            <a:r>
              <a:rPr lang="ja-JP" altLang="en-US" sz="1600" dirty="0"/>
              <a:t>グラフや補足内容、写真などは</a:t>
            </a:r>
            <a:r>
              <a:rPr lang="ja-JP" altLang="en-US" sz="1600" b="1" dirty="0"/>
              <a:t>「０</a:t>
            </a:r>
            <a:r>
              <a:rPr lang="en-US" altLang="ja-JP" sz="1600" b="1" dirty="0"/>
              <a:t>.</a:t>
            </a:r>
            <a:r>
              <a:rPr lang="ja-JP" altLang="en-US" sz="1600" b="1" dirty="0"/>
              <a:t>その他資料があれば</a:t>
            </a:r>
            <a:r>
              <a:rPr lang="en-US" altLang="ja-JP" sz="1600" b="1" dirty="0"/>
              <a:t>…</a:t>
            </a:r>
            <a:r>
              <a:rPr lang="ja-JP" altLang="en-US" sz="1600" b="1" dirty="0"/>
              <a:t>」</a:t>
            </a:r>
            <a:r>
              <a:rPr lang="ja-JP" altLang="en-US" sz="1600" dirty="0"/>
              <a:t>のスライドを活用し、</a:t>
            </a:r>
            <a:endParaRPr lang="en-US" altLang="ja-JP" sz="1600" dirty="0"/>
          </a:p>
          <a:p>
            <a:r>
              <a:rPr lang="ja-JP" altLang="en-US" sz="1600" u="sng" dirty="0"/>
              <a:t>最大３枚まで</a:t>
            </a:r>
            <a:r>
              <a:rPr lang="ja-JP" altLang="en-US" sz="1600" dirty="0"/>
              <a:t>、差し込みが可能です。</a:t>
            </a:r>
            <a:endParaRPr lang="en-US" altLang="ja-JP" sz="1600" dirty="0"/>
          </a:p>
          <a:p>
            <a:endParaRPr lang="ja-JP" altLang="en-US" sz="1600" dirty="0"/>
          </a:p>
          <a:p>
            <a:r>
              <a:rPr lang="ja-JP" altLang="en-US" sz="1600" b="1" dirty="0"/>
              <a:t>●フォントのサイズ</a:t>
            </a:r>
            <a:endParaRPr lang="en-US" altLang="ja-JP" sz="1600" b="1" dirty="0"/>
          </a:p>
          <a:p>
            <a:r>
              <a:rPr lang="ja-JP" altLang="en-US" sz="1600" dirty="0"/>
              <a:t>読みやすさを確保するため、フォントサイズは </a:t>
            </a:r>
            <a:r>
              <a:rPr lang="en-US" altLang="ja-JP" sz="1600" b="1" dirty="0"/>
              <a:t>10.5pt</a:t>
            </a:r>
            <a:r>
              <a:rPr lang="ja-JP" altLang="en-US" sz="1600" b="1" dirty="0"/>
              <a:t>～</a:t>
            </a:r>
            <a:r>
              <a:rPr lang="en-US" altLang="ja-JP" sz="1600" b="1" dirty="0"/>
              <a:t>12pt</a:t>
            </a:r>
            <a:r>
              <a:rPr lang="ja-JP" altLang="en-US" sz="1600" dirty="0"/>
              <a:t>を推奨します。</a:t>
            </a:r>
            <a:endParaRPr lang="en-US" altLang="ja-JP" sz="1600" dirty="0"/>
          </a:p>
          <a:p>
            <a:r>
              <a:rPr lang="ja-JP" altLang="en-US" sz="1600" dirty="0"/>
              <a:t>小さい文字は審査時に読みづらくなりますので、ご注意ください。</a:t>
            </a:r>
          </a:p>
          <a:p>
            <a:endParaRPr lang="en-US" altLang="ja-JP" sz="1600" b="1" dirty="0"/>
          </a:p>
          <a:p>
            <a:r>
              <a:rPr lang="ja-JP" altLang="en-US" sz="1600" b="1" dirty="0"/>
              <a:t>●文字の入力方法</a:t>
            </a:r>
            <a:r>
              <a:rPr lang="ja-JP" altLang="en-US" sz="1600" dirty="0"/>
              <a:t> </a:t>
            </a:r>
            <a:endParaRPr lang="en-US" altLang="ja-JP" sz="1600" dirty="0"/>
          </a:p>
          <a:p>
            <a:r>
              <a:rPr lang="ja-JP" altLang="en-US" sz="1600" dirty="0"/>
              <a:t>手書きは不可とし、必ず</a:t>
            </a:r>
            <a:r>
              <a:rPr lang="en-US" altLang="ja-JP" sz="1600" dirty="0"/>
              <a:t>PC</a:t>
            </a:r>
            <a:r>
              <a:rPr lang="ja-JP" altLang="en-US" sz="1600" dirty="0"/>
              <a:t>入力で作成してください。</a:t>
            </a:r>
          </a:p>
          <a:p>
            <a:endParaRPr lang="en-US" altLang="ja-JP" sz="1600" b="1" dirty="0"/>
          </a:p>
          <a:p>
            <a:r>
              <a:rPr lang="ja-JP" altLang="en-US" sz="1600" b="1" dirty="0"/>
              <a:t>●提出前の確認</a:t>
            </a:r>
            <a:endParaRPr lang="en-US" altLang="ja-JP" sz="1600" b="1" dirty="0"/>
          </a:p>
          <a:p>
            <a:r>
              <a:rPr lang="ja-JP" altLang="en-US" sz="1600" dirty="0"/>
              <a:t>印刷・</a:t>
            </a:r>
            <a:r>
              <a:rPr lang="en-US" altLang="ja-JP" sz="1600" dirty="0"/>
              <a:t>PDF</a:t>
            </a:r>
            <a:r>
              <a:rPr lang="ja-JP" altLang="en-US" sz="1600" dirty="0"/>
              <a:t>化した際に</a:t>
            </a:r>
            <a:r>
              <a:rPr lang="ja-JP" altLang="en-US" sz="1600" u="sng" dirty="0"/>
              <a:t>文字切れや見切れがないか、提出前に必ずご確認ください。</a:t>
            </a:r>
            <a:endParaRPr lang="en-US" altLang="ja-JP" sz="1600" b="1" u="sng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5502224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CF9F7E6-FD87-E224-3F8B-73941D65B67A}"/>
              </a:ext>
            </a:extLst>
          </p:cNvPr>
          <p:cNvSpPr txBox="1"/>
          <p:nvPr/>
        </p:nvSpPr>
        <p:spPr>
          <a:xfrm>
            <a:off x="238623" y="314439"/>
            <a:ext cx="1108251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0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．その他資料があればこちらの</a:t>
            </a:r>
            <a:r>
              <a:rPr lang="ja-JP" altLang="en-US" b="1" u="sng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スライド番号を変更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し、</a:t>
            </a:r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必要なページに追加して活用してください。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　　</a:t>
            </a:r>
            <a:r>
              <a:rPr lang="en-US" altLang="ja-JP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※</a:t>
            </a:r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追加するページは</a:t>
            </a:r>
            <a:r>
              <a:rPr lang="ja-JP" altLang="en-US" b="1" u="sng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３枚まで</a:t>
            </a:r>
            <a:r>
              <a:rPr lang="ja-JP" altLang="en-US" b="1" dirty="0">
                <a:solidFill>
                  <a:schemeClr val="accent1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です。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26767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1453B8B0-209C-0DD5-B2BF-2057E8A615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3941352"/>
              </p:ext>
            </p:extLst>
          </p:nvPr>
        </p:nvGraphicFramePr>
        <p:xfrm>
          <a:off x="269421" y="664949"/>
          <a:ext cx="5285026" cy="59359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85026">
                  <a:extLst>
                    <a:ext uri="{9D8B030D-6E8A-4147-A177-3AD203B41FA5}">
                      <a16:colId xmlns:a16="http://schemas.microsoft.com/office/drawing/2014/main" val="3900408590"/>
                    </a:ext>
                  </a:extLst>
                </a:gridCol>
              </a:tblGrid>
              <a:tr h="325749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事業内容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151455"/>
                  </a:ext>
                </a:extLst>
              </a:tr>
              <a:tr h="556530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050" dirty="0"/>
                        <a:t>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です。文章はダミーです。こちらのフォントは</a:t>
                      </a:r>
                      <a:r>
                        <a:rPr kumimoji="1" lang="en-US" altLang="ja-JP" sz="1050" dirty="0"/>
                        <a:t>10.5pt</a:t>
                      </a:r>
                      <a:r>
                        <a:rPr kumimoji="1" lang="ja-JP" altLang="en-US" sz="1050" dirty="0"/>
                        <a:t>です。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kumimoji="1" lang="en-US" altLang="ja-JP" sz="1050" dirty="0"/>
                      </a:br>
                      <a:br>
                        <a:rPr kumimoji="1" lang="en-US" altLang="ja-JP" sz="1050" dirty="0"/>
                      </a:br>
                      <a:r>
                        <a:rPr kumimoji="1" lang="ja-JP" altLang="en-US" sz="1100" dirty="0"/>
                        <a:t>文章はダミーです。こちらのフォントは</a:t>
                      </a:r>
                      <a:r>
                        <a:rPr kumimoji="1" lang="en-US" altLang="ja-JP" sz="1100" dirty="0"/>
                        <a:t>11pt</a:t>
                      </a:r>
                      <a:r>
                        <a:rPr kumimoji="1" lang="ja-JP" altLang="en-US" sz="1100" dirty="0"/>
                        <a:t>です。文章はダミーです。こちらのフォントは</a:t>
                      </a:r>
                      <a:r>
                        <a:rPr kumimoji="1" lang="en-US" altLang="ja-JP" sz="1100" dirty="0"/>
                        <a:t>11pt</a:t>
                      </a:r>
                      <a:r>
                        <a:rPr kumimoji="1" lang="ja-JP" altLang="en-US" sz="1100" dirty="0"/>
                        <a:t>です。文章はダミーです。こちらのフォントは</a:t>
                      </a:r>
                      <a:r>
                        <a:rPr kumimoji="1" lang="en-US" altLang="ja-JP" sz="1100" dirty="0"/>
                        <a:t>11pt</a:t>
                      </a:r>
                      <a:r>
                        <a:rPr kumimoji="1" lang="ja-JP" altLang="en-US" sz="1100" dirty="0"/>
                        <a:t>です。文章はダミーです。こちらのフォントは</a:t>
                      </a:r>
                      <a:r>
                        <a:rPr kumimoji="1" lang="en-US" altLang="ja-JP" sz="1100" dirty="0"/>
                        <a:t>11pt</a:t>
                      </a:r>
                      <a:r>
                        <a:rPr kumimoji="1" lang="ja-JP" altLang="en-US" sz="1100" dirty="0"/>
                        <a:t>です。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文章はダミーです。こちらのフォントは</a:t>
                      </a:r>
                      <a:r>
                        <a:rPr kumimoji="1" lang="en-US" altLang="ja-JP" sz="1100" dirty="0"/>
                        <a:t>11pt</a:t>
                      </a:r>
                      <a:r>
                        <a:rPr kumimoji="1" lang="ja-JP" altLang="en-US" sz="1100" dirty="0"/>
                        <a:t>です。文章はダミーです。こちらのフォントは</a:t>
                      </a:r>
                      <a:r>
                        <a:rPr kumimoji="1" lang="en-US" altLang="ja-JP" sz="1100" dirty="0"/>
                        <a:t>11pt</a:t>
                      </a:r>
                      <a:r>
                        <a:rPr kumimoji="1" lang="ja-JP" altLang="en-US" sz="1100" dirty="0"/>
                        <a:t>です。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/>
                        <a:t>文章はダミーです。こちらのフォントは</a:t>
                      </a:r>
                      <a:r>
                        <a:rPr kumimoji="1" lang="en-US" altLang="ja-JP" sz="1100" dirty="0"/>
                        <a:t>11pt</a:t>
                      </a:r>
                      <a:r>
                        <a:rPr kumimoji="1" lang="ja-JP" altLang="en-US" sz="1100" dirty="0"/>
                        <a:t>です。文章はダミーです。こちらのフォントは</a:t>
                      </a:r>
                      <a:r>
                        <a:rPr kumimoji="1" lang="en-US" altLang="ja-JP" sz="1100" dirty="0"/>
                        <a:t>11pt</a:t>
                      </a:r>
                      <a:r>
                        <a:rPr kumimoji="1" lang="ja-JP" altLang="en-US" sz="1100" dirty="0"/>
                        <a:t>です。文章はダミーです。こちらのフォントは</a:t>
                      </a:r>
                      <a:r>
                        <a:rPr kumimoji="1" lang="en-US" altLang="ja-JP" sz="1100" dirty="0"/>
                        <a:t>11pt</a:t>
                      </a:r>
                      <a:r>
                        <a:rPr kumimoji="1" lang="ja-JP" altLang="en-US" sz="1100" dirty="0"/>
                        <a:t>です。文章はダミーです。こちらのフォントは</a:t>
                      </a:r>
                      <a:r>
                        <a:rPr kumimoji="1" lang="en-US" altLang="ja-JP" sz="1100" dirty="0"/>
                        <a:t>11pt</a:t>
                      </a:r>
                      <a:r>
                        <a:rPr kumimoji="1" lang="ja-JP" altLang="en-US" sz="1100" dirty="0"/>
                        <a:t>です。文章はダミーです。こちらのフォントは</a:t>
                      </a:r>
                      <a:r>
                        <a:rPr kumimoji="1" lang="en-US" altLang="ja-JP" sz="1100" dirty="0"/>
                        <a:t>11pt</a:t>
                      </a:r>
                      <a:r>
                        <a:rPr kumimoji="1" lang="ja-JP" altLang="en-US" sz="1100" dirty="0"/>
                        <a:t>です。文章はダミーです。こちらのフォントは</a:t>
                      </a:r>
                      <a:r>
                        <a:rPr kumimoji="1" lang="en-US" altLang="ja-JP" sz="1100" dirty="0"/>
                        <a:t>11pt</a:t>
                      </a:r>
                      <a:r>
                        <a:rPr kumimoji="1" lang="ja-JP" altLang="en-US" sz="1100" dirty="0"/>
                        <a:t>です。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dirty="0"/>
                        <a:t>文章はダミーです。こちらのフォントは</a:t>
                      </a:r>
                      <a:r>
                        <a:rPr kumimoji="1" lang="en-US" altLang="ja-JP" sz="1200" dirty="0"/>
                        <a:t>12pt</a:t>
                      </a:r>
                      <a:r>
                        <a:rPr kumimoji="1" lang="ja-JP" altLang="en-US" sz="1200" dirty="0"/>
                        <a:t>です。文章はダミーです。こちらのフォントは</a:t>
                      </a:r>
                      <a:r>
                        <a:rPr kumimoji="1" lang="en-US" altLang="ja-JP" sz="1200" dirty="0"/>
                        <a:t>12pt</a:t>
                      </a:r>
                      <a:r>
                        <a:rPr kumimoji="1" lang="ja-JP" altLang="en-US" sz="1200" dirty="0"/>
                        <a:t>です。文章はダミーです。こちらのフォントは</a:t>
                      </a:r>
                      <a:r>
                        <a:rPr kumimoji="1" lang="en-US" altLang="ja-JP" sz="1200" dirty="0"/>
                        <a:t>12pt</a:t>
                      </a:r>
                      <a:r>
                        <a:rPr kumimoji="1" lang="ja-JP" altLang="en-US" sz="1200" dirty="0"/>
                        <a:t>です。文章はダミーです。こちらのフォントは</a:t>
                      </a:r>
                      <a:r>
                        <a:rPr kumimoji="1" lang="en-US" altLang="ja-JP" sz="1200" dirty="0"/>
                        <a:t>12pt</a:t>
                      </a:r>
                      <a:r>
                        <a:rPr kumimoji="1" lang="ja-JP" altLang="en-US" sz="1200" dirty="0"/>
                        <a:t>です。文章はダミーです。こちらのフォントは</a:t>
                      </a:r>
                      <a:r>
                        <a:rPr kumimoji="1" lang="en-US" altLang="ja-JP" sz="1200" dirty="0"/>
                        <a:t>12pt</a:t>
                      </a:r>
                      <a:r>
                        <a:rPr kumimoji="1" lang="ja-JP" altLang="en-US" sz="1200" dirty="0"/>
                        <a:t>です。文章はダミーです。こちらのフォントは</a:t>
                      </a:r>
                      <a:r>
                        <a:rPr kumimoji="1" lang="en-US" altLang="ja-JP" sz="1200" dirty="0"/>
                        <a:t>12pt</a:t>
                      </a:r>
                      <a:r>
                        <a:rPr kumimoji="1" lang="ja-JP" altLang="en-US" sz="1200" dirty="0"/>
                        <a:t>です。文章はダミーです。こちらのフォントは</a:t>
                      </a:r>
                      <a:r>
                        <a:rPr kumimoji="1" lang="en-US" altLang="ja-JP" sz="1200" dirty="0"/>
                        <a:t>12pt</a:t>
                      </a:r>
                      <a:r>
                        <a:rPr kumimoji="1" lang="ja-JP" altLang="en-US" sz="1200" dirty="0"/>
                        <a:t>です。文章はダミーです。こちらのフォントは</a:t>
                      </a:r>
                      <a:r>
                        <a:rPr kumimoji="1" lang="en-US" altLang="ja-JP" sz="1200" dirty="0"/>
                        <a:t>12pt</a:t>
                      </a:r>
                      <a:r>
                        <a:rPr kumimoji="1" lang="ja-JP" altLang="en-US" sz="1200" dirty="0"/>
                        <a:t>です。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100" dirty="0"/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050" dirty="0"/>
                    </a:p>
                    <a:p>
                      <a:endParaRPr kumimoji="1" lang="ja-JP" altLang="en-US" sz="105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77333"/>
                  </a:ext>
                </a:extLst>
              </a:tr>
            </a:tbl>
          </a:graphicData>
        </a:graphic>
      </p:graphicFrame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83BFDAB8-FBA2-87AE-A4FE-88540216AC2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1488215"/>
              </p:ext>
            </p:extLst>
          </p:nvPr>
        </p:nvGraphicFramePr>
        <p:xfrm>
          <a:off x="5620490" y="3589020"/>
          <a:ext cx="6334744" cy="2968042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731375">
                  <a:extLst>
                    <a:ext uri="{9D8B030D-6E8A-4147-A177-3AD203B41FA5}">
                      <a16:colId xmlns:a16="http://schemas.microsoft.com/office/drawing/2014/main" val="2272343837"/>
                    </a:ext>
                  </a:extLst>
                </a:gridCol>
                <a:gridCol w="685519">
                  <a:extLst>
                    <a:ext uri="{9D8B030D-6E8A-4147-A177-3AD203B41FA5}">
                      <a16:colId xmlns:a16="http://schemas.microsoft.com/office/drawing/2014/main" val="2269229007"/>
                    </a:ext>
                  </a:extLst>
                </a:gridCol>
                <a:gridCol w="659153">
                  <a:extLst>
                    <a:ext uri="{9D8B030D-6E8A-4147-A177-3AD203B41FA5}">
                      <a16:colId xmlns:a16="http://schemas.microsoft.com/office/drawing/2014/main" val="2960475895"/>
                    </a:ext>
                  </a:extLst>
                </a:gridCol>
                <a:gridCol w="2637920">
                  <a:extLst>
                    <a:ext uri="{9D8B030D-6E8A-4147-A177-3AD203B41FA5}">
                      <a16:colId xmlns:a16="http://schemas.microsoft.com/office/drawing/2014/main" val="2649598771"/>
                    </a:ext>
                  </a:extLst>
                </a:gridCol>
                <a:gridCol w="620777">
                  <a:extLst>
                    <a:ext uri="{9D8B030D-6E8A-4147-A177-3AD203B41FA5}">
                      <a16:colId xmlns:a16="http://schemas.microsoft.com/office/drawing/2014/main" val="2547598220"/>
                    </a:ext>
                  </a:extLst>
                </a:gridCol>
              </a:tblGrid>
              <a:tr h="358986">
                <a:tc gridSpan="3">
                  <a:txBody>
                    <a:bodyPr/>
                    <a:lstStyle/>
                    <a:p>
                      <a:pPr algn="ctr"/>
                      <a:r>
                        <a:rPr lang="ja-JP" altLang="en-US" sz="1600" b="1" kern="100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株主構成</a:t>
                      </a:r>
                      <a:endParaRPr lang="ja-JP" sz="1600" b="1" kern="100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641" marR="63641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sz="1300" b="1" kern="100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sz="1300" b="1" kern="100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ja-JP" altLang="en-US" sz="1600" b="1" kern="100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売上構成</a:t>
                      </a:r>
                      <a:endParaRPr lang="ja-JP" sz="1600" b="1" kern="100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3641" marR="63641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ja-JP" sz="1300" b="1" kern="100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865" marR="62865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03642081"/>
                  </a:ext>
                </a:extLst>
              </a:tr>
              <a:tr h="333434">
                <a:tc>
                  <a:txBody>
                    <a:bodyPr/>
                    <a:lstStyle/>
                    <a:p>
                      <a:pPr algn="ctr"/>
                      <a:r>
                        <a:rPr lang="ja-JP" sz="1400" b="1" kern="0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株　主　名</a:t>
                      </a:r>
                      <a:endParaRPr lang="ja-JP" sz="1400" b="1" kern="100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sz="1400" b="1" kern="0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関係</a:t>
                      </a:r>
                      <a:endParaRPr lang="ja-JP" sz="1400" b="1" kern="100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b="1" kern="100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比率</a:t>
                      </a:r>
                      <a:endParaRPr lang="ja-JP" sz="1400" b="1" kern="100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en-US" sz="1400" b="1" kern="100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製品・商品</a:t>
                      </a:r>
                      <a:r>
                        <a:rPr lang="en-US" altLang="ja-JP" sz="1400" b="1" kern="100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ja-JP" altLang="en-US" sz="1400" b="1" kern="100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技術</a:t>
                      </a:r>
                      <a:r>
                        <a:rPr lang="en-US" altLang="ja-JP" sz="1400" b="1" kern="100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/</a:t>
                      </a:r>
                      <a:r>
                        <a:rPr lang="ja-JP" altLang="en-US" sz="1400" b="1" kern="100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Times New Roman" panose="02020603050405020304" pitchFamily="18" charset="0"/>
                        </a:rPr>
                        <a:t>サービス等</a:t>
                      </a:r>
                      <a:endParaRPr lang="ja-JP" sz="1400" b="1" kern="100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ja-JP" altLang="ja-JP" sz="1400" b="1" kern="0" dirty="0">
                          <a:solidFill>
                            <a:schemeClr val="bg1"/>
                          </a:solidFill>
                          <a:effectLst/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比率</a:t>
                      </a:r>
                      <a:endParaRPr lang="ja-JP" sz="1400" b="1" kern="100" dirty="0">
                        <a:solidFill>
                          <a:schemeClr val="bg1"/>
                        </a:solidFill>
                        <a:effectLst/>
                        <a:latin typeface="メイリオ" panose="020B0604030504040204" pitchFamily="50" charset="-128"/>
                        <a:ea typeface="メイリオ" panose="020B0604030504040204" pitchFamily="50" charset="-128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9543534"/>
                  </a:ext>
                </a:extLst>
              </a:tr>
              <a:tr h="353083">
                <a:tc>
                  <a:txBody>
                    <a:bodyPr/>
                    <a:lstStyle/>
                    <a:p>
                      <a:pPr algn="just"/>
                      <a:r>
                        <a:rPr lang="en-US" sz="1100" kern="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kern="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％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％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extLst>
                  <a:ext uri="{0D108BD9-81ED-4DB2-BD59-A6C34878D82A}">
                    <a16:rowId xmlns:a16="http://schemas.microsoft.com/office/drawing/2014/main" val="144631109"/>
                  </a:ext>
                </a:extLst>
              </a:tr>
              <a:tr h="390769">
                <a:tc>
                  <a:txBody>
                    <a:bodyPr/>
                    <a:lstStyle/>
                    <a:p>
                      <a:pPr algn="just"/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％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％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extLst>
                  <a:ext uri="{0D108BD9-81ED-4DB2-BD59-A6C34878D82A}">
                    <a16:rowId xmlns:a16="http://schemas.microsoft.com/office/drawing/2014/main" val="190195983"/>
                  </a:ext>
                </a:extLst>
              </a:tr>
              <a:tr h="367323">
                <a:tc>
                  <a:txBody>
                    <a:bodyPr/>
                    <a:lstStyle/>
                    <a:p>
                      <a:pPr algn="just"/>
                      <a:r>
                        <a:rPr lang="en-US" sz="1100" kern="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just"/>
                      <a:r>
                        <a:rPr lang="en-US" sz="1100" kern="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％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％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extLst>
                  <a:ext uri="{0D108BD9-81ED-4DB2-BD59-A6C34878D82A}">
                    <a16:rowId xmlns:a16="http://schemas.microsoft.com/office/drawing/2014/main" val="4242836764"/>
                  </a:ext>
                </a:extLst>
              </a:tr>
              <a:tr h="382954">
                <a:tc>
                  <a:txBody>
                    <a:bodyPr/>
                    <a:lstStyle/>
                    <a:p>
                      <a:pPr algn="just"/>
                      <a:r>
                        <a:rPr lang="en-US" sz="1100" kern="0" dirty="0">
                          <a:effectLst/>
                          <a:latin typeface="+mn-ea"/>
                          <a:ea typeface="+mn-ea"/>
                        </a:rPr>
                        <a:t> 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just"/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％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％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extLst>
                  <a:ext uri="{0D108BD9-81ED-4DB2-BD59-A6C34878D82A}">
                    <a16:rowId xmlns:a16="http://schemas.microsoft.com/office/drawing/2014/main" val="367092029"/>
                  </a:ext>
                </a:extLst>
              </a:tr>
              <a:tr h="367323">
                <a:tc>
                  <a:txBody>
                    <a:bodyPr/>
                    <a:lstStyle/>
                    <a:p>
                      <a:endParaRPr lang="ja-JP" sz="1100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endParaRPr lang="ja-JP" sz="1100" kern="100" dirty="0">
                        <a:effectLst/>
                        <a:latin typeface="+mn-ea"/>
                        <a:ea typeface="+mn-ea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％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ja-JP" altLang="en-US" sz="1100" kern="100" dirty="0">
                          <a:effectLst/>
                          <a:latin typeface="+mn-ea"/>
                          <a:ea typeface="+mn-ea"/>
                          <a:cs typeface="Times New Roman" panose="02020603050405020304" pitchFamily="18" charset="0"/>
                        </a:rPr>
                        <a:t>％</a:t>
                      </a:r>
                      <a:endParaRPr lang="ja-JP" sz="1100" kern="100" dirty="0">
                        <a:effectLst/>
                        <a:latin typeface="+mn-ea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extLst>
                  <a:ext uri="{0D108BD9-81ED-4DB2-BD59-A6C34878D82A}">
                    <a16:rowId xmlns:a16="http://schemas.microsoft.com/office/drawing/2014/main" val="3740329281"/>
                  </a:ext>
                </a:extLst>
              </a:tr>
              <a:tr h="414170">
                <a:tc gridSpan="2">
                  <a:txBody>
                    <a:bodyPr/>
                    <a:lstStyle/>
                    <a:p>
                      <a:pPr algn="r"/>
                      <a:r>
                        <a:rPr lang="ja-JP" sz="1100" kern="0" dirty="0">
                          <a:effectLst/>
                        </a:rPr>
                        <a:t>合</a:t>
                      </a:r>
                      <a:r>
                        <a:rPr lang="ja-JP" altLang="en-US" sz="1100" kern="0" dirty="0">
                          <a:effectLst/>
                        </a:rPr>
                        <a:t>　</a:t>
                      </a:r>
                      <a:r>
                        <a:rPr lang="ja-JP" sz="1100" kern="0" dirty="0">
                          <a:effectLst/>
                        </a:rPr>
                        <a:t>計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</a:endParaRPr>
                    </a:p>
                  </a:txBody>
                  <a:tcPr marL="92569" marR="92569" marT="46284" marB="46284" anchor="ctr"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kern="0" dirty="0">
                          <a:effectLst/>
                        </a:rPr>
                        <a:t>100</a:t>
                      </a:r>
                      <a:r>
                        <a:rPr lang="ja-JP" altLang="en-US" sz="1100" kern="0" dirty="0">
                          <a:effectLst/>
                        </a:rPr>
                        <a:t>％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ja-JP" sz="1100" kern="0" dirty="0">
                          <a:effectLst/>
                        </a:rPr>
                        <a:t>合　計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100" kern="0" dirty="0">
                          <a:effectLst/>
                        </a:rPr>
                        <a:t>100</a:t>
                      </a:r>
                      <a:r>
                        <a:rPr lang="ja-JP" altLang="en-US" sz="1100" kern="0" dirty="0">
                          <a:effectLst/>
                        </a:rPr>
                        <a:t>％</a:t>
                      </a:r>
                      <a:endParaRPr lang="ja-JP" sz="1100" kern="100" dirty="0">
                        <a:effectLst/>
                        <a:latin typeface="Century" panose="02040604050505020304" pitchFamily="18" charset="0"/>
                        <a:ea typeface="ＭＳ 明朝" panose="02020609040205080304" pitchFamily="17" charset="-128"/>
                        <a:cs typeface="Times New Roman" panose="02020603050405020304" pitchFamily="18" charset="0"/>
                      </a:endParaRPr>
                    </a:p>
                  </a:txBody>
                  <a:tcPr marL="62108" marR="62108" marT="0" marB="0" anchor="ctr"/>
                </a:tc>
                <a:extLst>
                  <a:ext uri="{0D108BD9-81ED-4DB2-BD59-A6C34878D82A}">
                    <a16:rowId xmlns:a16="http://schemas.microsoft.com/office/drawing/2014/main" val="1223650939"/>
                  </a:ext>
                </a:extLst>
              </a:tr>
            </a:tbl>
          </a:graphicData>
        </a:graphic>
      </p:graphicFrame>
      <p:graphicFrame>
        <p:nvGraphicFramePr>
          <p:cNvPr id="3" name="表 5">
            <a:extLst>
              <a:ext uri="{FF2B5EF4-FFF2-40B4-BE49-F238E27FC236}">
                <a16:creationId xmlns:a16="http://schemas.microsoft.com/office/drawing/2014/main" id="{5028A988-E29C-D280-CFFD-714369B16B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2088019"/>
              </p:ext>
            </p:extLst>
          </p:nvPr>
        </p:nvGraphicFramePr>
        <p:xfrm>
          <a:off x="5612326" y="678131"/>
          <a:ext cx="6342909" cy="283317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6342909">
                  <a:extLst>
                    <a:ext uri="{9D8B030D-6E8A-4147-A177-3AD203B41FA5}">
                      <a16:colId xmlns:a16="http://schemas.microsoft.com/office/drawing/2014/main" val="3900408590"/>
                    </a:ext>
                  </a:extLst>
                </a:gridCol>
              </a:tblGrid>
              <a:tr h="336680"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サービス・商品等の画像</a:t>
                      </a:r>
                      <a:endParaRPr kumimoji="1" lang="en-US" altLang="ja-JP" sz="1600" b="1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43151455"/>
                  </a:ext>
                </a:extLst>
              </a:tr>
              <a:tr h="2496494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0777333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82D1BFF-B080-807D-8EFC-EFBBF0CC9FAE}"/>
              </a:ext>
            </a:extLst>
          </p:cNvPr>
          <p:cNvSpPr txBox="1"/>
          <p:nvPr/>
        </p:nvSpPr>
        <p:spPr>
          <a:xfrm>
            <a:off x="172279" y="292471"/>
            <a:ext cx="3279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+mj-lt"/>
                <a:ea typeface="メイリオ" panose="020B0604030504040204" pitchFamily="50" charset="-128"/>
              </a:rPr>
              <a:t>１．企業概要①</a:t>
            </a:r>
            <a:endParaRPr kumimoji="1" lang="ja-JP" altLang="en-US" b="1" dirty="0">
              <a:solidFill>
                <a:schemeClr val="bg1"/>
              </a:solidFill>
              <a:latin typeface="+mj-lt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942929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DC02C3D-507D-578F-C153-C197164BDA0D}"/>
              </a:ext>
            </a:extLst>
          </p:cNvPr>
          <p:cNvSpPr txBox="1"/>
          <p:nvPr/>
        </p:nvSpPr>
        <p:spPr>
          <a:xfrm>
            <a:off x="5374447" y="6581001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メイリオ" panose="020B0604030504040204" pitchFamily="50" charset="-128"/>
                <a:ea typeface="メイリオ" panose="020B0604030504040204" pitchFamily="50" charset="-128"/>
                <a:cs typeface="+mn-cs"/>
              </a:rPr>
              <a:t>2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メイリオ" panose="020B0604030504040204" pitchFamily="50" charset="-128"/>
              <a:ea typeface="メイリオ" panose="020B0604030504040204" pitchFamily="50" charset="-128"/>
              <a:cs typeface="+mn-cs"/>
            </a:endParaRPr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E0EC12BC-58EB-AEFB-645C-A7416263E2D3}"/>
              </a:ext>
            </a:extLst>
          </p:cNvPr>
          <p:cNvSpPr/>
          <p:nvPr/>
        </p:nvSpPr>
        <p:spPr>
          <a:xfrm>
            <a:off x="5374447" y="1499004"/>
            <a:ext cx="1215957" cy="6468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代表取締役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3BEF19E-2A90-59BC-2112-41693ACCE461}"/>
              </a:ext>
            </a:extLst>
          </p:cNvPr>
          <p:cNvSpPr/>
          <p:nvPr/>
        </p:nvSpPr>
        <p:spPr>
          <a:xfrm>
            <a:off x="1629031" y="3729506"/>
            <a:ext cx="1215957" cy="6468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営業部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（</a:t>
            </a:r>
            <a:r>
              <a:rPr kumimoji="1" lang="en-US" altLang="ja-JP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5</a:t>
            </a:r>
            <a:r>
              <a:rPr kumimoji="1" lang="ja-JP" altLang="en-US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）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D35B4B51-9DB7-95B2-0EDF-AF82D5F3B4EC}"/>
              </a:ext>
            </a:extLst>
          </p:cNvPr>
          <p:cNvSpPr/>
          <p:nvPr/>
        </p:nvSpPr>
        <p:spPr>
          <a:xfrm>
            <a:off x="5350129" y="2533948"/>
            <a:ext cx="1215957" cy="6468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常務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4EE1011-EDFA-E4B7-3EB4-1460215AA7AB}"/>
              </a:ext>
            </a:extLst>
          </p:cNvPr>
          <p:cNvSpPr/>
          <p:nvPr/>
        </p:nvSpPr>
        <p:spPr>
          <a:xfrm>
            <a:off x="3452614" y="3729506"/>
            <a:ext cx="1215957" cy="6468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8ACA565-17A3-358E-E616-6356CA27B9B2}"/>
              </a:ext>
            </a:extLst>
          </p:cNvPr>
          <p:cNvSpPr/>
          <p:nvPr/>
        </p:nvSpPr>
        <p:spPr>
          <a:xfrm>
            <a:off x="7226116" y="3706565"/>
            <a:ext cx="1215957" cy="6468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CE7567BA-0CF3-F32B-D133-14D19E775FE7}"/>
              </a:ext>
            </a:extLst>
          </p:cNvPr>
          <p:cNvCxnSpPr/>
          <p:nvPr/>
        </p:nvCxnSpPr>
        <p:spPr>
          <a:xfrm>
            <a:off x="5958108" y="2145893"/>
            <a:ext cx="0" cy="388055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F68A02D-F4BD-B7C3-7ED3-A52EA9F3A730}"/>
              </a:ext>
            </a:extLst>
          </p:cNvPr>
          <p:cNvSpPr/>
          <p:nvPr/>
        </p:nvSpPr>
        <p:spPr>
          <a:xfrm>
            <a:off x="5363479" y="3723453"/>
            <a:ext cx="1215957" cy="6468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●●支店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（</a:t>
            </a:r>
            <a:r>
              <a:rPr kumimoji="1" lang="en-US" altLang="ja-JP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10</a:t>
            </a:r>
            <a:r>
              <a:rPr kumimoji="1" lang="ja-JP" altLang="en-US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）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19FBCC14-52CD-BCBA-9D75-A92969C7AB78}"/>
              </a:ext>
            </a:extLst>
          </p:cNvPr>
          <p:cNvCxnSpPr>
            <a:cxnSpLocks/>
          </p:cNvCxnSpPr>
          <p:nvPr/>
        </p:nvCxnSpPr>
        <p:spPr>
          <a:xfrm>
            <a:off x="5958107" y="3180837"/>
            <a:ext cx="0" cy="24816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8" name="直線コネクタ 17">
            <a:extLst>
              <a:ext uri="{FF2B5EF4-FFF2-40B4-BE49-F238E27FC236}">
                <a16:creationId xmlns:a16="http://schemas.microsoft.com/office/drawing/2014/main" id="{49BB768B-59F7-D4D5-4A3B-BF7335AD5250}"/>
              </a:ext>
            </a:extLst>
          </p:cNvPr>
          <p:cNvCxnSpPr>
            <a:cxnSpLocks/>
          </p:cNvCxnSpPr>
          <p:nvPr/>
        </p:nvCxnSpPr>
        <p:spPr>
          <a:xfrm>
            <a:off x="2237362" y="3429000"/>
            <a:ext cx="745937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9" name="直線コネクタ 18">
            <a:extLst>
              <a:ext uri="{FF2B5EF4-FFF2-40B4-BE49-F238E27FC236}">
                <a16:creationId xmlns:a16="http://schemas.microsoft.com/office/drawing/2014/main" id="{6CD3C95D-51BA-5AAA-B7E0-441A3B296C7A}"/>
              </a:ext>
            </a:extLst>
          </p:cNvPr>
          <p:cNvCxnSpPr>
            <a:cxnSpLocks/>
          </p:cNvCxnSpPr>
          <p:nvPr/>
        </p:nvCxnSpPr>
        <p:spPr>
          <a:xfrm>
            <a:off x="2237009" y="3429000"/>
            <a:ext cx="0" cy="2764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直線コネクタ 21">
            <a:extLst>
              <a:ext uri="{FF2B5EF4-FFF2-40B4-BE49-F238E27FC236}">
                <a16:creationId xmlns:a16="http://schemas.microsoft.com/office/drawing/2014/main" id="{3B229118-64B8-F117-C2FE-C00788F4166C}"/>
              </a:ext>
            </a:extLst>
          </p:cNvPr>
          <p:cNvCxnSpPr>
            <a:cxnSpLocks/>
          </p:cNvCxnSpPr>
          <p:nvPr/>
        </p:nvCxnSpPr>
        <p:spPr>
          <a:xfrm>
            <a:off x="4060592" y="3429000"/>
            <a:ext cx="0" cy="30050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0C45466F-8E89-8AA8-E5BB-E426644EA5B9}"/>
              </a:ext>
            </a:extLst>
          </p:cNvPr>
          <p:cNvCxnSpPr>
            <a:cxnSpLocks/>
          </p:cNvCxnSpPr>
          <p:nvPr/>
        </p:nvCxnSpPr>
        <p:spPr>
          <a:xfrm>
            <a:off x="5958107" y="3446971"/>
            <a:ext cx="0" cy="2764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CF2B095B-07AE-AC10-EFA8-75B36D0E66F2}"/>
              </a:ext>
            </a:extLst>
          </p:cNvPr>
          <p:cNvCxnSpPr>
            <a:cxnSpLocks/>
            <a:endCxn id="9" idx="0"/>
          </p:cNvCxnSpPr>
          <p:nvPr/>
        </p:nvCxnSpPr>
        <p:spPr>
          <a:xfrm>
            <a:off x="7834094" y="3446971"/>
            <a:ext cx="1" cy="259594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8104C29B-CA54-6EC8-8A14-402DB8F55C5F}"/>
              </a:ext>
            </a:extLst>
          </p:cNvPr>
          <p:cNvSpPr txBox="1"/>
          <p:nvPr/>
        </p:nvSpPr>
        <p:spPr>
          <a:xfrm>
            <a:off x="3597495" y="256499"/>
            <a:ext cx="47698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部署名や役職名等、（　）は人数を記載してください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ja-JP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※</a:t>
            </a: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個人名の記載は不要です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2A88EE58-7DD1-0194-014C-15C322100AB6}"/>
              </a:ext>
            </a:extLst>
          </p:cNvPr>
          <p:cNvSpPr txBox="1"/>
          <p:nvPr/>
        </p:nvSpPr>
        <p:spPr>
          <a:xfrm>
            <a:off x="185047" y="302666"/>
            <a:ext cx="3647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．企業概要②　組織体制図</a:t>
            </a:r>
            <a:r>
              <a:rPr kumimoji="1" lang="ja-JP" altLang="en-US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4BAFE8EB-057B-C564-417F-ADEABFC601ED}"/>
              </a:ext>
            </a:extLst>
          </p:cNvPr>
          <p:cNvSpPr/>
          <p:nvPr/>
        </p:nvSpPr>
        <p:spPr>
          <a:xfrm>
            <a:off x="9102103" y="3706566"/>
            <a:ext cx="1215956" cy="646889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游ゴシック" panose="020F0502020204030204"/>
                <a:ea typeface="游ゴシック" panose="020B0400000000000000" pitchFamily="50" charset="-128"/>
                <a:cs typeface="+mn-cs"/>
              </a:rPr>
              <a:t>経営企画室</a:t>
            </a:r>
            <a:endParaRPr kumimoji="1" lang="en-US" altLang="ja-JP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（</a:t>
            </a:r>
            <a:r>
              <a:rPr kumimoji="1" lang="en-US" altLang="ja-JP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2</a:t>
            </a:r>
            <a:r>
              <a:rPr kumimoji="1" lang="ja-JP" altLang="en-US" sz="1200" dirty="0">
                <a:solidFill>
                  <a:prstClr val="black"/>
                </a:solidFill>
                <a:latin typeface="游ゴシック" panose="020F0502020204030204"/>
                <a:ea typeface="游ゴシック" panose="020B0400000000000000" pitchFamily="50" charset="-128"/>
              </a:rPr>
              <a:t>）</a:t>
            </a:r>
            <a:endParaRPr kumimoji="1" lang="ja-JP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游ゴシック" panose="020F0502020204030204"/>
              <a:ea typeface="游ゴシック" panose="020B0400000000000000" pitchFamily="50" charset="-128"/>
              <a:cs typeface="+mn-cs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B7EB326B-1FC1-75D7-0CA6-0900C8AFA79E}"/>
              </a:ext>
            </a:extLst>
          </p:cNvPr>
          <p:cNvCxnSpPr>
            <a:cxnSpLocks/>
          </p:cNvCxnSpPr>
          <p:nvPr/>
        </p:nvCxnSpPr>
        <p:spPr>
          <a:xfrm>
            <a:off x="9696757" y="3429000"/>
            <a:ext cx="0" cy="2764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808828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7A64ED-39BE-7BC4-9C9E-A5F257EBE6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5">
            <a:extLst>
              <a:ext uri="{FF2B5EF4-FFF2-40B4-BE49-F238E27FC236}">
                <a16:creationId xmlns:a16="http://schemas.microsoft.com/office/drawing/2014/main" id="{83F62EE4-6F54-908A-503B-8E772574219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0575718"/>
              </p:ext>
            </p:extLst>
          </p:nvPr>
        </p:nvGraphicFramePr>
        <p:xfrm>
          <a:off x="272490" y="479485"/>
          <a:ext cx="11679273" cy="24582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79273">
                  <a:extLst>
                    <a:ext uri="{9D8B030D-6E8A-4147-A177-3AD203B41FA5}">
                      <a16:colId xmlns:a16="http://schemas.microsoft.com/office/drawing/2014/main" val="205035480"/>
                    </a:ext>
                  </a:extLst>
                </a:gridCol>
              </a:tblGrid>
              <a:tr h="306926">
                <a:tc>
                  <a:txBody>
                    <a:bodyPr/>
                    <a:lstStyle/>
                    <a:p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経営理念（自社の存在意義・目的）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70753614"/>
                  </a:ext>
                </a:extLst>
              </a:tr>
              <a:tr h="922208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30623884"/>
                  </a:ext>
                </a:extLst>
              </a:tr>
              <a:tr h="30692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経営</a:t>
                      </a:r>
                      <a:r>
                        <a:rPr kumimoji="1" lang="ja-JP" altLang="en-US" sz="1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メイリオ" panose="020B0604030504040204" pitchFamily="50" charset="-128"/>
                          <a:ea typeface="メイリオ" panose="020B0604030504040204" pitchFamily="50" charset="-128"/>
                          <a:cs typeface="+mn-cs"/>
                        </a:rPr>
                        <a:t>方針（ミッション・ビジョン・バリューなど）</a:t>
                      </a:r>
                      <a:endParaRPr kumimoji="1" lang="ja-JP" altLang="en-US" sz="120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9150223"/>
                  </a:ext>
                </a:extLst>
              </a:tr>
              <a:tr h="922208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81252404"/>
                  </a:ext>
                </a:extLst>
              </a:tr>
            </a:tbl>
          </a:graphicData>
        </a:graphic>
      </p:graphicFrame>
      <p:graphicFrame>
        <p:nvGraphicFramePr>
          <p:cNvPr id="7" name="表 6">
            <a:extLst>
              <a:ext uri="{FF2B5EF4-FFF2-40B4-BE49-F238E27FC236}">
                <a16:creationId xmlns:a16="http://schemas.microsoft.com/office/drawing/2014/main" id="{B6D4336D-169A-9407-B19E-15679ADFA5D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46747132"/>
              </p:ext>
            </p:extLst>
          </p:nvPr>
        </p:nvGraphicFramePr>
        <p:xfrm>
          <a:off x="249911" y="3015573"/>
          <a:ext cx="11734106" cy="37256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870474">
                  <a:extLst>
                    <a:ext uri="{9D8B030D-6E8A-4147-A177-3AD203B41FA5}">
                      <a16:colId xmlns:a16="http://schemas.microsoft.com/office/drawing/2014/main" val="3331844148"/>
                    </a:ext>
                  </a:extLst>
                </a:gridCol>
                <a:gridCol w="5863632">
                  <a:extLst>
                    <a:ext uri="{9D8B030D-6E8A-4147-A177-3AD203B41FA5}">
                      <a16:colId xmlns:a16="http://schemas.microsoft.com/office/drawing/2014/main" val="2646372333"/>
                    </a:ext>
                  </a:extLst>
                </a:gridCol>
              </a:tblGrid>
              <a:tr h="372320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現状</a:t>
                      </a:r>
                      <a:r>
                        <a:rPr kumimoji="1" lang="en-US" altLang="ja-JP" sz="16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【A】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653893"/>
                  </a:ext>
                </a:extLst>
              </a:tr>
              <a:tr h="338472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これまでの経営・事業（商品・サービス・展開市場・売上等）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これまでの組織・人材（組織文化・制度</a:t>
                      </a:r>
                      <a:r>
                        <a:rPr kumimoji="1" lang="en-US" altLang="ja-JP" sz="14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システム・スキル・行動等）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988688"/>
                  </a:ext>
                </a:extLst>
              </a:tr>
              <a:tr h="3014902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340500"/>
                  </a:ext>
                </a:extLst>
              </a:tr>
            </a:tbl>
          </a:graphicData>
        </a:graphic>
      </p:graphicFrame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9FD0CFA8-B175-0759-E936-824529C52BED}"/>
              </a:ext>
            </a:extLst>
          </p:cNvPr>
          <p:cNvSpPr txBox="1"/>
          <p:nvPr/>
        </p:nvSpPr>
        <p:spPr>
          <a:xfrm>
            <a:off x="238623" y="149065"/>
            <a:ext cx="3647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．経営・事業概要①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352023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9DBAD9-72DE-03AF-91D4-350D967A5D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BA6760DC-CA7D-4FF2-A1AC-37273EFDB33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057683"/>
              </p:ext>
            </p:extLst>
          </p:nvPr>
        </p:nvGraphicFramePr>
        <p:xfrm>
          <a:off x="238623" y="557307"/>
          <a:ext cx="11577457" cy="61127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365">
                  <a:extLst>
                    <a:ext uri="{9D8B030D-6E8A-4147-A177-3AD203B41FA5}">
                      <a16:colId xmlns:a16="http://schemas.microsoft.com/office/drawing/2014/main" val="3424873971"/>
                    </a:ext>
                  </a:extLst>
                </a:gridCol>
                <a:gridCol w="5517348">
                  <a:extLst>
                    <a:ext uri="{9D8B030D-6E8A-4147-A177-3AD203B41FA5}">
                      <a16:colId xmlns:a16="http://schemas.microsoft.com/office/drawing/2014/main" val="2046782513"/>
                    </a:ext>
                  </a:extLst>
                </a:gridCol>
                <a:gridCol w="5648744">
                  <a:extLst>
                    <a:ext uri="{9D8B030D-6E8A-4147-A177-3AD203B41FA5}">
                      <a16:colId xmlns:a16="http://schemas.microsoft.com/office/drawing/2014/main" val="2288671353"/>
                    </a:ext>
                  </a:extLst>
                </a:gridCol>
              </a:tblGrid>
              <a:tr h="307040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内部環境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＜強み＞</a:t>
                      </a:r>
                      <a:endParaRPr kumimoji="1" lang="en-US" altLang="ja-JP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endParaRPr kumimoji="1" lang="ja-JP" altLang="en-US" sz="11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＜弱み＞</a:t>
                      </a:r>
                      <a:endParaRPr kumimoji="1" lang="en-US" altLang="ja-JP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endParaRPr kumimoji="1" lang="ja-JP" altLang="en-US" sz="11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73677997"/>
                  </a:ext>
                </a:extLst>
              </a:tr>
              <a:tr h="304231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外部環境　</a:t>
                      </a: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＜機会＞</a:t>
                      </a:r>
                      <a:endParaRPr kumimoji="1" lang="en-US" altLang="ja-JP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endParaRPr kumimoji="1" lang="ja-JP" altLang="en-US" sz="11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600" b="1" dirty="0">
                          <a:solidFill>
                            <a:schemeClr val="accent1">
                              <a:lumMod val="75000"/>
                            </a:schemeClr>
                          </a:solidFill>
                        </a:rPr>
                        <a:t>＜脅威＞</a:t>
                      </a:r>
                      <a:endParaRPr kumimoji="1" lang="en-US" altLang="ja-JP" sz="16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endParaRPr kumimoji="1" lang="ja-JP" altLang="en-US" sz="1100" b="1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9677210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5A9DACE6-AB8E-FBDA-A849-5AF251BD5D74}"/>
              </a:ext>
            </a:extLst>
          </p:cNvPr>
          <p:cNvSpPr txBox="1"/>
          <p:nvPr/>
        </p:nvSpPr>
        <p:spPr>
          <a:xfrm>
            <a:off x="238623" y="178247"/>
            <a:ext cx="270269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．経営・事業概要②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401076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 1">
            <a:extLst>
              <a:ext uri="{FF2B5EF4-FFF2-40B4-BE49-F238E27FC236}">
                <a16:creationId xmlns:a16="http://schemas.microsoft.com/office/drawing/2014/main" id="{60CCD074-4268-BB97-B76F-F0793E16FC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3828693"/>
              </p:ext>
            </p:extLst>
          </p:nvPr>
        </p:nvGraphicFramePr>
        <p:xfrm>
          <a:off x="176320" y="469762"/>
          <a:ext cx="11808000" cy="300933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4000">
                  <a:extLst>
                    <a:ext uri="{9D8B030D-6E8A-4147-A177-3AD203B41FA5}">
                      <a16:colId xmlns:a16="http://schemas.microsoft.com/office/drawing/2014/main" val="2659472912"/>
                    </a:ext>
                  </a:extLst>
                </a:gridCol>
                <a:gridCol w="5904000">
                  <a:extLst>
                    <a:ext uri="{9D8B030D-6E8A-4147-A177-3AD203B41FA5}">
                      <a16:colId xmlns:a16="http://schemas.microsoft.com/office/drawing/2014/main" val="2723875570"/>
                    </a:ext>
                  </a:extLst>
                </a:gridCol>
              </a:tblGrid>
              <a:tr h="36877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〇年後のあるべき姿・目標</a:t>
                      </a:r>
                      <a:r>
                        <a:rPr kumimoji="1" lang="en-US" altLang="ja-JP" sz="16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【B】</a:t>
                      </a:r>
                      <a:endParaRPr kumimoji="1" lang="ja-JP" altLang="en-US" sz="1600" dirty="0">
                        <a:solidFill>
                          <a:schemeClr val="bg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28833284"/>
                  </a:ext>
                </a:extLst>
              </a:tr>
              <a:tr h="3462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経営・事業（商品・サービス・展開市場・売上目標等）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組織・人材（今後求められる組織・人材・スキル等）</a:t>
                      </a:r>
                      <a:endParaRPr kumimoji="1" lang="ja-JP" altLang="en-US" sz="14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28077937"/>
                  </a:ext>
                </a:extLst>
              </a:tr>
              <a:tr h="2294346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9417160"/>
                  </a:ext>
                </a:extLst>
              </a:tr>
            </a:tbl>
          </a:graphicData>
        </a:graphic>
      </p:graphicFrame>
      <p:graphicFrame>
        <p:nvGraphicFramePr>
          <p:cNvPr id="3" name="表 2">
            <a:extLst>
              <a:ext uri="{FF2B5EF4-FFF2-40B4-BE49-F238E27FC236}">
                <a16:creationId xmlns:a16="http://schemas.microsoft.com/office/drawing/2014/main" id="{17944B61-F747-A657-4D16-A14BC228A8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1372158"/>
              </p:ext>
            </p:extLst>
          </p:nvPr>
        </p:nvGraphicFramePr>
        <p:xfrm>
          <a:off x="176320" y="3570051"/>
          <a:ext cx="11808000" cy="32101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07442">
                  <a:extLst>
                    <a:ext uri="{9D8B030D-6E8A-4147-A177-3AD203B41FA5}">
                      <a16:colId xmlns:a16="http://schemas.microsoft.com/office/drawing/2014/main" val="3331844148"/>
                    </a:ext>
                  </a:extLst>
                </a:gridCol>
                <a:gridCol w="5900558">
                  <a:extLst>
                    <a:ext uri="{9D8B030D-6E8A-4147-A177-3AD203B41FA5}">
                      <a16:colId xmlns:a16="http://schemas.microsoft.com/office/drawing/2014/main" val="2646372333"/>
                    </a:ext>
                  </a:extLst>
                </a:gridCol>
              </a:tblGrid>
              <a:tr h="393086"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課題（あるべき姿に近づけるためにすべきこと）</a:t>
                      </a:r>
                      <a:r>
                        <a:rPr kumimoji="1" lang="en-US" altLang="ja-JP" sz="16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【C=B-A】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47653893"/>
                  </a:ext>
                </a:extLst>
              </a:tr>
              <a:tr h="37038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経営・事業戦略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bg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組織・人材戦略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22988688"/>
                  </a:ext>
                </a:extLst>
              </a:tr>
              <a:tr h="2446653"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66340500"/>
                  </a:ext>
                </a:extLst>
              </a:tr>
            </a:tbl>
          </a:graphicData>
        </a:graphic>
      </p:graphicFrame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8B3E271E-2969-F3A0-9E30-437CF395B508}"/>
              </a:ext>
            </a:extLst>
          </p:cNvPr>
          <p:cNvSpPr txBox="1"/>
          <p:nvPr/>
        </p:nvSpPr>
        <p:spPr>
          <a:xfrm>
            <a:off x="238623" y="149064"/>
            <a:ext cx="36470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．経営・事業概要③</a:t>
            </a:r>
            <a:endParaRPr kumimoji="1" lang="ja-JP" altLang="en-US" b="1" dirty="0">
              <a:solidFill>
                <a:schemeClr val="bg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5591950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B75B1740-0688-AC1F-D9A4-F8B9796BC7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4944285"/>
              </p:ext>
            </p:extLst>
          </p:nvPr>
        </p:nvGraphicFramePr>
        <p:xfrm>
          <a:off x="213960" y="1263279"/>
          <a:ext cx="11760791" cy="54779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16672">
                  <a:extLst>
                    <a:ext uri="{9D8B030D-6E8A-4147-A177-3AD203B41FA5}">
                      <a16:colId xmlns:a16="http://schemas.microsoft.com/office/drawing/2014/main" val="4075323579"/>
                    </a:ext>
                  </a:extLst>
                </a:gridCol>
                <a:gridCol w="3481373">
                  <a:extLst>
                    <a:ext uri="{9D8B030D-6E8A-4147-A177-3AD203B41FA5}">
                      <a16:colId xmlns:a16="http://schemas.microsoft.com/office/drawing/2014/main" val="4149737222"/>
                    </a:ext>
                  </a:extLst>
                </a:gridCol>
                <a:gridCol w="3481373">
                  <a:extLst>
                    <a:ext uri="{9D8B030D-6E8A-4147-A177-3AD203B41FA5}">
                      <a16:colId xmlns:a16="http://schemas.microsoft.com/office/drawing/2014/main" val="2032307571"/>
                    </a:ext>
                  </a:extLst>
                </a:gridCol>
                <a:gridCol w="3481373">
                  <a:extLst>
                    <a:ext uri="{9D8B030D-6E8A-4147-A177-3AD203B41FA5}">
                      <a16:colId xmlns:a16="http://schemas.microsoft.com/office/drawing/2014/main" val="1122894379"/>
                    </a:ext>
                  </a:extLst>
                </a:gridCol>
              </a:tblGrid>
              <a:tr h="350979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部署</a:t>
                      </a:r>
                      <a:r>
                        <a:rPr kumimoji="1" lang="en-US" altLang="ja-JP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/</a:t>
                      </a:r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階層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現状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あるべき姿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改善取組</a:t>
                      </a:r>
                    </a:p>
                  </a:txBody>
                  <a:tcPr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4300726"/>
                  </a:ext>
                </a:extLst>
              </a:tr>
              <a:tr h="10254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（例）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経営幹部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・事業戦略がなく経営計画も立てられていない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</a:t>
                      </a:r>
                      <a:r>
                        <a:rPr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KPI </a:t>
                      </a:r>
                      <a:r>
                        <a:rPr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が設定され、月次で進捗を確認できる</a:t>
                      </a:r>
                      <a:endParaRPr lang="en-US" altLang="ja-JP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</a:t>
                      </a:r>
                      <a:r>
                        <a:rPr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3</a:t>
                      </a:r>
                      <a:r>
                        <a:rPr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年程度の中期ビジョンと年度計画が策定されている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・</a:t>
                      </a:r>
                      <a:r>
                        <a:rPr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経営戦略</a:t>
                      </a:r>
                      <a:r>
                        <a:rPr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</a:t>
                      </a:r>
                      <a:r>
                        <a:rPr lang="en-US" altLang="ja-JP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KPI</a:t>
                      </a:r>
                      <a:r>
                        <a:rPr lang="ja-JP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設計等）</a:t>
                      </a:r>
                      <a:r>
                        <a:rPr lang="zh-TW" altLang="en-US" sz="12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研修</a:t>
                      </a: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8083072"/>
                  </a:ext>
                </a:extLst>
              </a:tr>
              <a:tr h="10254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（例）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各部部長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6158525"/>
                  </a:ext>
                </a:extLst>
              </a:tr>
              <a:tr h="10254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（例）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総務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07127413"/>
                  </a:ext>
                </a:extLst>
              </a:tr>
              <a:tr h="10254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（例）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製造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5270534"/>
                  </a:ext>
                </a:extLst>
              </a:tr>
              <a:tr h="102540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（例）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〇〇推進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  <a:p>
                      <a:pPr algn="ctr"/>
                      <a:r>
                        <a:rPr kumimoji="1" lang="ja-JP" altLang="en-US" sz="1400" dirty="0">
                          <a:solidFill>
                            <a:schemeClr val="tx1"/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チーム</a:t>
                      </a:r>
                      <a:endParaRPr kumimoji="1" lang="en-US" altLang="ja-JP" sz="1400" dirty="0">
                        <a:solidFill>
                          <a:schemeClr val="tx1"/>
                        </a:solidFill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sz="1200" dirty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0821093"/>
                  </a:ext>
                </a:extLst>
              </a:tr>
            </a:tbl>
          </a:graphicData>
        </a:graphic>
      </p:graphicFrame>
      <p:graphicFrame>
        <p:nvGraphicFramePr>
          <p:cNvPr id="8" name="表 7">
            <a:extLst>
              <a:ext uri="{FF2B5EF4-FFF2-40B4-BE49-F238E27FC236}">
                <a16:creationId xmlns:a16="http://schemas.microsoft.com/office/drawing/2014/main" id="{B708AC33-6AD0-313D-5602-8C31003C26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7258319"/>
              </p:ext>
            </p:extLst>
          </p:nvPr>
        </p:nvGraphicFramePr>
        <p:xfrm>
          <a:off x="213958" y="515211"/>
          <a:ext cx="11760793" cy="697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46104">
                  <a:extLst>
                    <a:ext uri="{9D8B030D-6E8A-4147-A177-3AD203B41FA5}">
                      <a16:colId xmlns:a16="http://schemas.microsoft.com/office/drawing/2014/main" val="1384201290"/>
                    </a:ext>
                  </a:extLst>
                </a:gridCol>
                <a:gridCol w="10414689">
                  <a:extLst>
                    <a:ext uri="{9D8B030D-6E8A-4147-A177-3AD203B41FA5}">
                      <a16:colId xmlns:a16="http://schemas.microsoft.com/office/drawing/2014/main" val="2063447556"/>
                    </a:ext>
                  </a:extLst>
                </a:gridCol>
              </a:tblGrid>
              <a:tr h="697635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育成テーマ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600" b="0" dirty="0">
                          <a:solidFill>
                            <a:schemeClr val="bg2">
                              <a:lumMod val="25000"/>
                            </a:schemeClr>
                          </a:solidFill>
                          <a:latin typeface="メイリオ" panose="020B0604030504040204" pitchFamily="50" charset="-128"/>
                          <a:ea typeface="メイリオ" panose="020B0604030504040204" pitchFamily="50" charset="-128"/>
                        </a:rPr>
                        <a:t>（３年間で取り組む大枠のテーマを記入）例：〇年後の事業展開に向けた人材育成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34770"/>
                  </a:ext>
                </a:extLst>
              </a:tr>
            </a:tbl>
          </a:graphicData>
        </a:graphic>
      </p:graphicFrame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8181374-29D5-94CA-B59D-FC54A7F82E65}"/>
              </a:ext>
            </a:extLst>
          </p:cNvPr>
          <p:cNvSpPr txBox="1"/>
          <p:nvPr/>
        </p:nvSpPr>
        <p:spPr>
          <a:xfrm>
            <a:off x="238624" y="168522"/>
            <a:ext cx="2485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r>
              <a:rPr lang="ja-JP" altLang="en-US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．人材育成内容</a:t>
            </a:r>
            <a:endParaRPr lang="en-US" altLang="ja-JP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23D7552-D5CE-26C1-3E63-E7FDCFA4780D}"/>
              </a:ext>
            </a:extLst>
          </p:cNvPr>
          <p:cNvSpPr txBox="1"/>
          <p:nvPr/>
        </p:nvSpPr>
        <p:spPr>
          <a:xfrm>
            <a:off x="2723746" y="187978"/>
            <a:ext cx="401540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400" dirty="0"/>
              <a:t>※</a:t>
            </a:r>
            <a:r>
              <a:rPr kumimoji="1" lang="ja-JP" altLang="en-US" sz="1400" dirty="0"/>
              <a:t>内容が多ければ、ページを追加してください。</a:t>
            </a:r>
            <a:endParaRPr kumimoji="1" lang="en-US" altLang="ja-JP" sz="1400" dirty="0"/>
          </a:p>
        </p:txBody>
      </p:sp>
    </p:spTree>
    <p:extLst>
      <p:ext uri="{BB962C8B-B14F-4D97-AF65-F5344CB8AC3E}">
        <p14:creationId xmlns:p14="http://schemas.microsoft.com/office/powerpoint/2010/main" val="3087756340"/>
      </p:ext>
    </p:extLst>
  </p:cSld>
  <p:clrMapOvr>
    <a:masterClrMapping/>
  </p:clrMapOvr>
</p:sld>
</file>

<file path=ppt/theme/theme1.xml><?xml version="1.0" encoding="utf-8"?>
<a:theme xmlns:a="http://schemas.openxmlformats.org/drawingml/2006/main" name="HDOfficeLightV0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TM02900720[[fn=インテグラル]]</Template>
  <TotalTime>3908</TotalTime>
  <Words>1677</Words>
  <Application>Microsoft Office PowerPoint</Application>
  <PresentationFormat>ワイド画面</PresentationFormat>
  <Paragraphs>315</Paragraphs>
  <Slides>14</Slides>
  <Notes>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2</vt:i4>
      </vt:variant>
      <vt:variant>
        <vt:lpstr>スライド タイトル</vt:lpstr>
      </vt:variant>
      <vt:variant>
        <vt:i4>14</vt:i4>
      </vt:variant>
    </vt:vector>
  </HeadingPairs>
  <TitlesOfParts>
    <vt:vector size="25" baseType="lpstr">
      <vt:lpstr>Meiryo UI</vt:lpstr>
      <vt:lpstr>メイリオ</vt:lpstr>
      <vt:lpstr>游ゴシック</vt:lpstr>
      <vt:lpstr>游ゴシック Light</vt:lpstr>
      <vt:lpstr>Arial</vt:lpstr>
      <vt:lpstr>Calibri</vt:lpstr>
      <vt:lpstr>Calibri Light</vt:lpstr>
      <vt:lpstr>Century</vt:lpstr>
      <vt:lpstr>Wingdings 2</vt:lpstr>
      <vt:lpstr>HDOfficeLightV0</vt:lpstr>
      <vt:lpstr>Office テーマ</vt:lpstr>
      <vt:lpstr>人材育成計画書 〈 2026～2028年度計画 〉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人材育成計画書 （　　 ～　 　）</dc:title>
  <dc:creator>大濱 詩織</dc:creator>
  <cp:lastModifiedBy>屋良 恵美子</cp:lastModifiedBy>
  <cp:revision>75</cp:revision>
  <cp:lastPrinted>2026-04-22T06:37:06Z</cp:lastPrinted>
  <dcterms:created xsi:type="dcterms:W3CDTF">2022-06-03T00:59:00Z</dcterms:created>
  <dcterms:modified xsi:type="dcterms:W3CDTF">2026-04-22T06:48:37Z</dcterms:modified>
</cp:coreProperties>
</file>